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57"/>
  </p:notesMasterIdLst>
  <p:sldIdLst>
    <p:sldId id="369" r:id="rId2"/>
    <p:sldId id="257" r:id="rId3"/>
    <p:sldId id="260" r:id="rId4"/>
    <p:sldId id="259" r:id="rId5"/>
    <p:sldId id="264" r:id="rId6"/>
    <p:sldId id="265" r:id="rId7"/>
    <p:sldId id="261" r:id="rId8"/>
    <p:sldId id="262" r:id="rId9"/>
    <p:sldId id="263" r:id="rId10"/>
    <p:sldId id="294" r:id="rId11"/>
    <p:sldId id="266" r:id="rId12"/>
    <p:sldId id="267" r:id="rId13"/>
    <p:sldId id="268" r:id="rId14"/>
    <p:sldId id="269" r:id="rId15"/>
    <p:sldId id="270" r:id="rId16"/>
    <p:sldId id="282" r:id="rId17"/>
    <p:sldId id="287" r:id="rId18"/>
    <p:sldId id="309" r:id="rId19"/>
    <p:sldId id="286" r:id="rId20"/>
    <p:sldId id="288" r:id="rId21"/>
    <p:sldId id="291" r:id="rId22"/>
    <p:sldId id="370" r:id="rId23"/>
    <p:sldId id="371" r:id="rId24"/>
    <p:sldId id="372" r:id="rId25"/>
    <p:sldId id="373" r:id="rId26"/>
    <p:sldId id="374" r:id="rId27"/>
    <p:sldId id="376" r:id="rId28"/>
    <p:sldId id="375" r:id="rId29"/>
    <p:sldId id="289" r:id="rId30"/>
    <p:sldId id="290" r:id="rId31"/>
    <p:sldId id="377" r:id="rId32"/>
    <p:sldId id="378" r:id="rId33"/>
    <p:sldId id="379" r:id="rId34"/>
    <p:sldId id="380" r:id="rId35"/>
    <p:sldId id="381" r:id="rId36"/>
    <p:sldId id="382" r:id="rId37"/>
    <p:sldId id="383" r:id="rId38"/>
    <p:sldId id="384" r:id="rId39"/>
    <p:sldId id="385" r:id="rId40"/>
    <p:sldId id="386" r:id="rId41"/>
    <p:sldId id="387" r:id="rId42"/>
    <p:sldId id="388" r:id="rId43"/>
    <p:sldId id="389" r:id="rId44"/>
    <p:sldId id="390" r:id="rId45"/>
    <p:sldId id="391" r:id="rId46"/>
    <p:sldId id="392" r:id="rId47"/>
    <p:sldId id="393" r:id="rId48"/>
    <p:sldId id="394" r:id="rId49"/>
    <p:sldId id="395" r:id="rId50"/>
    <p:sldId id="396" r:id="rId51"/>
    <p:sldId id="397" r:id="rId52"/>
    <p:sldId id="398" r:id="rId53"/>
    <p:sldId id="399" r:id="rId54"/>
    <p:sldId id="400" r:id="rId55"/>
    <p:sldId id="401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155.jpeg>
</file>

<file path=ppt/media/image156.jpeg>
</file>

<file path=ppt/media/image157.jpeg>
</file>

<file path=ppt/media/image174.jpeg>
</file>

<file path=ppt/media/image177.jpeg>
</file>

<file path=ppt/media/image195.png>
</file>

<file path=ppt/media/image196.png>
</file>

<file path=ppt/media/image197.png>
</file>

<file path=ppt/media/image198.png>
</file>

<file path=ppt/media/image199.png>
</file>

<file path=ppt/media/image2.png>
</file>

<file path=ppt/media/image200.png>
</file>

<file path=ppt/media/image201.jpeg>
</file>

<file path=ppt/media/image202.jpeg>
</file>

<file path=ppt/media/image203.jpeg>
</file>

<file path=ppt/media/image204.png>
</file>

<file path=ppt/media/image205.png>
</file>

<file path=ppt/media/image236.jpeg>
</file>

<file path=ppt/media/image237.jpeg>
</file>

<file path=ppt/media/image238.png>
</file>

<file path=ppt/media/image239.png>
</file>

<file path=ppt/media/image240.png>
</file>

<file path=ppt/media/image241.jpeg>
</file>

<file path=ppt/media/image242.jpeg>
</file>

<file path=ppt/media/image243.jpeg>
</file>

<file path=ppt/media/image244.jpeg>
</file>

<file path=ppt/media/image245.jpeg>
</file>

<file path=ppt/media/image246.png>
</file>

<file path=ppt/media/image247.png>
</file>

<file path=ppt/media/image248.png>
</file>

<file path=ppt/media/image249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0.png>
</file>

<file path=ppt/media/image261.png>
</file>

<file path=ppt/media/image262.png>
</file>

<file path=ppt/media/image263.png>
</file>

<file path=ppt/media/image264.png>
</file>

<file path=ppt/media/image265.png>
</file>

<file path=ppt/media/image3.png>
</file>

<file path=ppt/media/image4.png>
</file>

<file path=ppt/media/image46.jpeg>
</file>

<file path=ppt/media/image5.png>
</file>

<file path=ppt/media/image53.png>
</file>

<file path=ppt/media/image54.png>
</file>

<file path=ppt/media/image55.png>
</file>

<file path=ppt/media/image56.png>
</file>

<file path=ppt/media/image5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DEB4B-E447-4F8D-BA29-269297C9895E}" type="datetimeFigureOut">
              <a:rPr lang="en-US" smtClean="0"/>
              <a:pPr/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71B117-E6FF-4C38-8168-E1E1667554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5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DB58C-254D-45B1-B163-4F44FDA896D9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2F583-4403-4919-BFAD-728601887BDF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1947-13D3-4F1A-9913-BCED7C1C3EEA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DDC7-F674-4960-9E22-832EEECB5923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29D55-0D0A-40FC-AE61-76185457BAA5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CB11A-601D-496B-A913-9EB9992FF08E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C80C-3A14-40DA-8553-2BCF2D9E903C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B5FB-02CF-47E1-8B84-1AC72516C4E9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0E0C5-66B9-43E4-AB8E-7D8F94411AA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3A48-FA4C-4123-8162-9477C02AC1A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B24C1-4832-485E-97F2-F6632D7DED15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6BB96-5652-4C9A-BCBF-69367C23CA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9.emf"/><Relationship Id="rId18" Type="http://schemas.openxmlformats.org/officeDocument/2006/relationships/image" Target="../media/image74.emf"/><Relationship Id="rId26" Type="http://schemas.openxmlformats.org/officeDocument/2006/relationships/image" Target="../media/image82.emf"/><Relationship Id="rId39" Type="http://schemas.openxmlformats.org/officeDocument/2006/relationships/image" Target="../media/image95.emf"/><Relationship Id="rId3" Type="http://schemas.openxmlformats.org/officeDocument/2006/relationships/image" Target="../media/image59.emf"/><Relationship Id="rId21" Type="http://schemas.openxmlformats.org/officeDocument/2006/relationships/image" Target="../media/image77.emf"/><Relationship Id="rId34" Type="http://schemas.openxmlformats.org/officeDocument/2006/relationships/image" Target="../media/image90.emf"/><Relationship Id="rId42" Type="http://schemas.openxmlformats.org/officeDocument/2006/relationships/image" Target="../media/image98.emf"/><Relationship Id="rId47" Type="http://schemas.openxmlformats.org/officeDocument/2006/relationships/image" Target="../media/image103.emf"/><Relationship Id="rId50" Type="http://schemas.openxmlformats.org/officeDocument/2006/relationships/image" Target="../media/image106.emf"/><Relationship Id="rId7" Type="http://schemas.openxmlformats.org/officeDocument/2006/relationships/image" Target="../media/image63.emf"/><Relationship Id="rId12" Type="http://schemas.openxmlformats.org/officeDocument/2006/relationships/image" Target="../media/image68.emf"/><Relationship Id="rId17" Type="http://schemas.openxmlformats.org/officeDocument/2006/relationships/image" Target="../media/image73.emf"/><Relationship Id="rId25" Type="http://schemas.openxmlformats.org/officeDocument/2006/relationships/image" Target="../media/image81.emf"/><Relationship Id="rId33" Type="http://schemas.openxmlformats.org/officeDocument/2006/relationships/image" Target="../media/image89.emf"/><Relationship Id="rId38" Type="http://schemas.openxmlformats.org/officeDocument/2006/relationships/image" Target="../media/image94.emf"/><Relationship Id="rId46" Type="http://schemas.openxmlformats.org/officeDocument/2006/relationships/image" Target="../media/image102.emf"/><Relationship Id="rId2" Type="http://schemas.openxmlformats.org/officeDocument/2006/relationships/image" Target="../media/image58.emf"/><Relationship Id="rId16" Type="http://schemas.openxmlformats.org/officeDocument/2006/relationships/image" Target="../media/image72.emf"/><Relationship Id="rId20" Type="http://schemas.openxmlformats.org/officeDocument/2006/relationships/image" Target="../media/image76.emf"/><Relationship Id="rId29" Type="http://schemas.openxmlformats.org/officeDocument/2006/relationships/image" Target="../media/image85.emf"/><Relationship Id="rId41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emf"/><Relationship Id="rId11" Type="http://schemas.openxmlformats.org/officeDocument/2006/relationships/image" Target="../media/image67.emf"/><Relationship Id="rId24" Type="http://schemas.openxmlformats.org/officeDocument/2006/relationships/image" Target="../media/image80.emf"/><Relationship Id="rId32" Type="http://schemas.openxmlformats.org/officeDocument/2006/relationships/image" Target="../media/image88.emf"/><Relationship Id="rId37" Type="http://schemas.openxmlformats.org/officeDocument/2006/relationships/image" Target="../media/image93.emf"/><Relationship Id="rId40" Type="http://schemas.openxmlformats.org/officeDocument/2006/relationships/image" Target="../media/image96.emf"/><Relationship Id="rId45" Type="http://schemas.openxmlformats.org/officeDocument/2006/relationships/image" Target="../media/image101.emf"/><Relationship Id="rId5" Type="http://schemas.openxmlformats.org/officeDocument/2006/relationships/image" Target="../media/image61.emf"/><Relationship Id="rId15" Type="http://schemas.openxmlformats.org/officeDocument/2006/relationships/image" Target="../media/image71.emf"/><Relationship Id="rId23" Type="http://schemas.openxmlformats.org/officeDocument/2006/relationships/image" Target="../media/image79.emf"/><Relationship Id="rId28" Type="http://schemas.openxmlformats.org/officeDocument/2006/relationships/image" Target="../media/image84.emf"/><Relationship Id="rId36" Type="http://schemas.openxmlformats.org/officeDocument/2006/relationships/image" Target="../media/image92.emf"/><Relationship Id="rId49" Type="http://schemas.openxmlformats.org/officeDocument/2006/relationships/image" Target="../media/image105.emf"/><Relationship Id="rId10" Type="http://schemas.openxmlformats.org/officeDocument/2006/relationships/image" Target="../media/image66.emf"/><Relationship Id="rId19" Type="http://schemas.openxmlformats.org/officeDocument/2006/relationships/image" Target="../media/image75.emf"/><Relationship Id="rId31" Type="http://schemas.openxmlformats.org/officeDocument/2006/relationships/image" Target="../media/image87.emf"/><Relationship Id="rId44" Type="http://schemas.openxmlformats.org/officeDocument/2006/relationships/image" Target="../media/image100.emf"/><Relationship Id="rId52" Type="http://schemas.openxmlformats.org/officeDocument/2006/relationships/image" Target="../media/image108.emf"/><Relationship Id="rId4" Type="http://schemas.openxmlformats.org/officeDocument/2006/relationships/image" Target="../media/image60.emf"/><Relationship Id="rId9" Type="http://schemas.openxmlformats.org/officeDocument/2006/relationships/image" Target="../media/image65.emf"/><Relationship Id="rId14" Type="http://schemas.openxmlformats.org/officeDocument/2006/relationships/image" Target="../media/image70.emf"/><Relationship Id="rId22" Type="http://schemas.openxmlformats.org/officeDocument/2006/relationships/image" Target="../media/image78.emf"/><Relationship Id="rId27" Type="http://schemas.openxmlformats.org/officeDocument/2006/relationships/image" Target="../media/image83.emf"/><Relationship Id="rId30" Type="http://schemas.openxmlformats.org/officeDocument/2006/relationships/image" Target="../media/image86.emf"/><Relationship Id="rId35" Type="http://schemas.openxmlformats.org/officeDocument/2006/relationships/image" Target="../media/image91.emf"/><Relationship Id="rId43" Type="http://schemas.openxmlformats.org/officeDocument/2006/relationships/image" Target="../media/image99.emf"/><Relationship Id="rId48" Type="http://schemas.openxmlformats.org/officeDocument/2006/relationships/image" Target="../media/image104.emf"/><Relationship Id="rId8" Type="http://schemas.openxmlformats.org/officeDocument/2006/relationships/image" Target="../media/image64.emf"/><Relationship Id="rId51" Type="http://schemas.openxmlformats.org/officeDocument/2006/relationships/image" Target="../media/image10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13" Type="http://schemas.openxmlformats.org/officeDocument/2006/relationships/image" Target="../media/image120.emf"/><Relationship Id="rId18" Type="http://schemas.openxmlformats.org/officeDocument/2006/relationships/image" Target="../media/image125.emf"/><Relationship Id="rId26" Type="http://schemas.openxmlformats.org/officeDocument/2006/relationships/image" Target="../media/image133.emf"/><Relationship Id="rId39" Type="http://schemas.openxmlformats.org/officeDocument/2006/relationships/image" Target="../media/image146.emf"/><Relationship Id="rId3" Type="http://schemas.openxmlformats.org/officeDocument/2006/relationships/image" Target="../media/image110.emf"/><Relationship Id="rId21" Type="http://schemas.openxmlformats.org/officeDocument/2006/relationships/image" Target="../media/image128.emf"/><Relationship Id="rId34" Type="http://schemas.openxmlformats.org/officeDocument/2006/relationships/image" Target="../media/image141.emf"/><Relationship Id="rId42" Type="http://schemas.openxmlformats.org/officeDocument/2006/relationships/image" Target="../media/image149.emf"/><Relationship Id="rId47" Type="http://schemas.openxmlformats.org/officeDocument/2006/relationships/image" Target="../media/image154.emf"/><Relationship Id="rId7" Type="http://schemas.openxmlformats.org/officeDocument/2006/relationships/image" Target="../media/image114.emf"/><Relationship Id="rId12" Type="http://schemas.openxmlformats.org/officeDocument/2006/relationships/image" Target="../media/image119.emf"/><Relationship Id="rId17" Type="http://schemas.openxmlformats.org/officeDocument/2006/relationships/image" Target="../media/image124.emf"/><Relationship Id="rId25" Type="http://schemas.openxmlformats.org/officeDocument/2006/relationships/image" Target="../media/image132.emf"/><Relationship Id="rId33" Type="http://schemas.openxmlformats.org/officeDocument/2006/relationships/image" Target="../media/image140.emf"/><Relationship Id="rId38" Type="http://schemas.openxmlformats.org/officeDocument/2006/relationships/image" Target="../media/image145.emf"/><Relationship Id="rId46" Type="http://schemas.openxmlformats.org/officeDocument/2006/relationships/image" Target="../media/image153.emf"/><Relationship Id="rId2" Type="http://schemas.openxmlformats.org/officeDocument/2006/relationships/image" Target="../media/image109.emf"/><Relationship Id="rId16" Type="http://schemas.openxmlformats.org/officeDocument/2006/relationships/image" Target="../media/image123.emf"/><Relationship Id="rId20" Type="http://schemas.openxmlformats.org/officeDocument/2006/relationships/image" Target="../media/image127.emf"/><Relationship Id="rId29" Type="http://schemas.openxmlformats.org/officeDocument/2006/relationships/image" Target="../media/image136.emf"/><Relationship Id="rId41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11" Type="http://schemas.openxmlformats.org/officeDocument/2006/relationships/image" Target="../media/image118.emf"/><Relationship Id="rId24" Type="http://schemas.openxmlformats.org/officeDocument/2006/relationships/image" Target="../media/image131.emf"/><Relationship Id="rId32" Type="http://schemas.openxmlformats.org/officeDocument/2006/relationships/image" Target="../media/image139.emf"/><Relationship Id="rId37" Type="http://schemas.openxmlformats.org/officeDocument/2006/relationships/image" Target="../media/image144.emf"/><Relationship Id="rId40" Type="http://schemas.openxmlformats.org/officeDocument/2006/relationships/image" Target="../media/image147.emf"/><Relationship Id="rId45" Type="http://schemas.openxmlformats.org/officeDocument/2006/relationships/image" Target="../media/image152.emf"/><Relationship Id="rId5" Type="http://schemas.openxmlformats.org/officeDocument/2006/relationships/image" Target="../media/image112.emf"/><Relationship Id="rId15" Type="http://schemas.openxmlformats.org/officeDocument/2006/relationships/image" Target="../media/image122.emf"/><Relationship Id="rId23" Type="http://schemas.openxmlformats.org/officeDocument/2006/relationships/image" Target="../media/image130.emf"/><Relationship Id="rId28" Type="http://schemas.openxmlformats.org/officeDocument/2006/relationships/image" Target="../media/image135.emf"/><Relationship Id="rId36" Type="http://schemas.openxmlformats.org/officeDocument/2006/relationships/image" Target="../media/image143.emf"/><Relationship Id="rId10" Type="http://schemas.openxmlformats.org/officeDocument/2006/relationships/image" Target="../media/image117.emf"/><Relationship Id="rId19" Type="http://schemas.openxmlformats.org/officeDocument/2006/relationships/image" Target="../media/image126.emf"/><Relationship Id="rId31" Type="http://schemas.openxmlformats.org/officeDocument/2006/relationships/image" Target="../media/image138.emf"/><Relationship Id="rId44" Type="http://schemas.openxmlformats.org/officeDocument/2006/relationships/image" Target="../media/image151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Relationship Id="rId14" Type="http://schemas.openxmlformats.org/officeDocument/2006/relationships/image" Target="../media/image121.emf"/><Relationship Id="rId22" Type="http://schemas.openxmlformats.org/officeDocument/2006/relationships/image" Target="../media/image129.emf"/><Relationship Id="rId27" Type="http://schemas.openxmlformats.org/officeDocument/2006/relationships/image" Target="../media/image134.emf"/><Relationship Id="rId30" Type="http://schemas.openxmlformats.org/officeDocument/2006/relationships/image" Target="../media/image137.emf"/><Relationship Id="rId35" Type="http://schemas.openxmlformats.org/officeDocument/2006/relationships/image" Target="../media/image142.emf"/><Relationship Id="rId43" Type="http://schemas.openxmlformats.org/officeDocument/2006/relationships/image" Target="../media/image15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eg"/><Relationship Id="rId2" Type="http://schemas.openxmlformats.org/officeDocument/2006/relationships/image" Target="../media/image15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emf"/><Relationship Id="rId13" Type="http://schemas.openxmlformats.org/officeDocument/2006/relationships/image" Target="../media/image168.emf"/><Relationship Id="rId18" Type="http://schemas.openxmlformats.org/officeDocument/2006/relationships/image" Target="../media/image173.emf"/><Relationship Id="rId3" Type="http://schemas.openxmlformats.org/officeDocument/2006/relationships/image" Target="../media/image158.emf"/><Relationship Id="rId7" Type="http://schemas.openxmlformats.org/officeDocument/2006/relationships/image" Target="../media/image162.emf"/><Relationship Id="rId12" Type="http://schemas.openxmlformats.org/officeDocument/2006/relationships/image" Target="../media/image167.emf"/><Relationship Id="rId17" Type="http://schemas.openxmlformats.org/officeDocument/2006/relationships/image" Target="../media/image172.emf"/><Relationship Id="rId2" Type="http://schemas.openxmlformats.org/officeDocument/2006/relationships/image" Target="../media/image157.jpeg"/><Relationship Id="rId16" Type="http://schemas.openxmlformats.org/officeDocument/2006/relationships/image" Target="../media/image17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1.emf"/><Relationship Id="rId11" Type="http://schemas.openxmlformats.org/officeDocument/2006/relationships/image" Target="../media/image166.emf"/><Relationship Id="rId5" Type="http://schemas.openxmlformats.org/officeDocument/2006/relationships/image" Target="../media/image160.emf"/><Relationship Id="rId15" Type="http://schemas.openxmlformats.org/officeDocument/2006/relationships/image" Target="../media/image170.emf"/><Relationship Id="rId10" Type="http://schemas.openxmlformats.org/officeDocument/2006/relationships/image" Target="../media/image165.emf"/><Relationship Id="rId4" Type="http://schemas.openxmlformats.org/officeDocument/2006/relationships/image" Target="../media/image159.emf"/><Relationship Id="rId9" Type="http://schemas.openxmlformats.org/officeDocument/2006/relationships/image" Target="../media/image164.emf"/><Relationship Id="rId14" Type="http://schemas.openxmlformats.org/officeDocument/2006/relationships/image" Target="../media/image16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image" Target="../media/image17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88.emf"/><Relationship Id="rId18" Type="http://schemas.openxmlformats.org/officeDocument/2006/relationships/image" Target="../media/image193.emf"/><Relationship Id="rId3" Type="http://schemas.openxmlformats.org/officeDocument/2006/relationships/image" Target="../media/image178.emf"/><Relationship Id="rId7" Type="http://schemas.openxmlformats.org/officeDocument/2006/relationships/image" Target="../media/image182.emf"/><Relationship Id="rId12" Type="http://schemas.openxmlformats.org/officeDocument/2006/relationships/image" Target="../media/image187.emf"/><Relationship Id="rId17" Type="http://schemas.openxmlformats.org/officeDocument/2006/relationships/image" Target="../media/image192.emf"/><Relationship Id="rId2" Type="http://schemas.openxmlformats.org/officeDocument/2006/relationships/image" Target="../media/image177.jpeg"/><Relationship Id="rId16" Type="http://schemas.openxmlformats.org/officeDocument/2006/relationships/image" Target="../media/image19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1.emf"/><Relationship Id="rId11" Type="http://schemas.openxmlformats.org/officeDocument/2006/relationships/image" Target="../media/image186.emf"/><Relationship Id="rId5" Type="http://schemas.openxmlformats.org/officeDocument/2006/relationships/image" Target="../media/image180.emf"/><Relationship Id="rId15" Type="http://schemas.openxmlformats.org/officeDocument/2006/relationships/image" Target="../media/image190.emf"/><Relationship Id="rId10" Type="http://schemas.openxmlformats.org/officeDocument/2006/relationships/image" Target="../media/image185.emf"/><Relationship Id="rId19" Type="http://schemas.openxmlformats.org/officeDocument/2006/relationships/image" Target="../media/image194.emf"/><Relationship Id="rId4" Type="http://schemas.openxmlformats.org/officeDocument/2006/relationships/image" Target="../media/image179.emf"/><Relationship Id="rId9" Type="http://schemas.openxmlformats.org/officeDocument/2006/relationships/image" Target="../media/image184.emf"/><Relationship Id="rId14" Type="http://schemas.openxmlformats.org/officeDocument/2006/relationships/image" Target="../media/image18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png"/><Relationship Id="rId2" Type="http://schemas.openxmlformats.org/officeDocument/2006/relationships/image" Target="../media/image19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1.emf"/><Relationship Id="rId3" Type="http://schemas.openxmlformats.org/officeDocument/2006/relationships/image" Target="../media/image206.emf"/><Relationship Id="rId7" Type="http://schemas.openxmlformats.org/officeDocument/2006/relationships/image" Target="../media/image210.emf"/><Relationship Id="rId2" Type="http://schemas.openxmlformats.org/officeDocument/2006/relationships/image" Target="../media/image20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9.emf"/><Relationship Id="rId5" Type="http://schemas.openxmlformats.org/officeDocument/2006/relationships/image" Target="../media/image208.emf"/><Relationship Id="rId10" Type="http://schemas.openxmlformats.org/officeDocument/2006/relationships/image" Target="../media/image213.emf"/><Relationship Id="rId4" Type="http://schemas.openxmlformats.org/officeDocument/2006/relationships/image" Target="../media/image207.emf"/><Relationship Id="rId9" Type="http://schemas.openxmlformats.org/officeDocument/2006/relationships/image" Target="../media/image212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0.emf"/><Relationship Id="rId13" Type="http://schemas.openxmlformats.org/officeDocument/2006/relationships/image" Target="../media/image225.emf"/><Relationship Id="rId18" Type="http://schemas.openxmlformats.org/officeDocument/2006/relationships/image" Target="../media/image230.emf"/><Relationship Id="rId3" Type="http://schemas.openxmlformats.org/officeDocument/2006/relationships/image" Target="../media/image215.emf"/><Relationship Id="rId21" Type="http://schemas.openxmlformats.org/officeDocument/2006/relationships/image" Target="../media/image233.emf"/><Relationship Id="rId7" Type="http://schemas.openxmlformats.org/officeDocument/2006/relationships/image" Target="../media/image219.emf"/><Relationship Id="rId12" Type="http://schemas.openxmlformats.org/officeDocument/2006/relationships/image" Target="../media/image224.emf"/><Relationship Id="rId17" Type="http://schemas.openxmlformats.org/officeDocument/2006/relationships/image" Target="../media/image229.emf"/><Relationship Id="rId2" Type="http://schemas.openxmlformats.org/officeDocument/2006/relationships/image" Target="../media/image214.emf"/><Relationship Id="rId16" Type="http://schemas.openxmlformats.org/officeDocument/2006/relationships/image" Target="../media/image228.emf"/><Relationship Id="rId20" Type="http://schemas.openxmlformats.org/officeDocument/2006/relationships/image" Target="../media/image2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8.emf"/><Relationship Id="rId11" Type="http://schemas.openxmlformats.org/officeDocument/2006/relationships/image" Target="../media/image223.emf"/><Relationship Id="rId5" Type="http://schemas.openxmlformats.org/officeDocument/2006/relationships/image" Target="../media/image217.emf"/><Relationship Id="rId15" Type="http://schemas.openxmlformats.org/officeDocument/2006/relationships/image" Target="../media/image227.emf"/><Relationship Id="rId23" Type="http://schemas.openxmlformats.org/officeDocument/2006/relationships/image" Target="../media/image235.emf"/><Relationship Id="rId10" Type="http://schemas.openxmlformats.org/officeDocument/2006/relationships/image" Target="../media/image222.emf"/><Relationship Id="rId19" Type="http://schemas.openxmlformats.org/officeDocument/2006/relationships/image" Target="../media/image231.emf"/><Relationship Id="rId4" Type="http://schemas.openxmlformats.org/officeDocument/2006/relationships/image" Target="../media/image216.emf"/><Relationship Id="rId9" Type="http://schemas.openxmlformats.org/officeDocument/2006/relationships/image" Target="../media/image221.emf"/><Relationship Id="rId14" Type="http://schemas.openxmlformats.org/officeDocument/2006/relationships/image" Target="../media/image226.emf"/><Relationship Id="rId22" Type="http://schemas.openxmlformats.org/officeDocument/2006/relationships/image" Target="../media/image23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jpeg"/><Relationship Id="rId2" Type="http://schemas.openxmlformats.org/officeDocument/2006/relationships/image" Target="../media/image23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9.png"/><Relationship Id="rId2" Type="http://schemas.openxmlformats.org/officeDocument/2006/relationships/image" Target="../media/image2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18" Type="http://schemas.openxmlformats.org/officeDocument/2006/relationships/image" Target="../media/image22.emf"/><Relationship Id="rId26" Type="http://schemas.openxmlformats.org/officeDocument/2006/relationships/image" Target="../media/image30.emf"/><Relationship Id="rId39" Type="http://schemas.openxmlformats.org/officeDocument/2006/relationships/image" Target="../media/image43.emf"/><Relationship Id="rId3" Type="http://schemas.openxmlformats.org/officeDocument/2006/relationships/image" Target="../media/image7.emf"/><Relationship Id="rId21" Type="http://schemas.openxmlformats.org/officeDocument/2006/relationships/image" Target="../media/image25.emf"/><Relationship Id="rId34" Type="http://schemas.openxmlformats.org/officeDocument/2006/relationships/image" Target="../media/image38.emf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17" Type="http://schemas.openxmlformats.org/officeDocument/2006/relationships/image" Target="../media/image21.emf"/><Relationship Id="rId25" Type="http://schemas.openxmlformats.org/officeDocument/2006/relationships/image" Target="../media/image29.emf"/><Relationship Id="rId33" Type="http://schemas.openxmlformats.org/officeDocument/2006/relationships/image" Target="../media/image37.emf"/><Relationship Id="rId38" Type="http://schemas.openxmlformats.org/officeDocument/2006/relationships/image" Target="../media/image42.emf"/><Relationship Id="rId2" Type="http://schemas.openxmlformats.org/officeDocument/2006/relationships/image" Target="../media/image6.emf"/><Relationship Id="rId16" Type="http://schemas.openxmlformats.org/officeDocument/2006/relationships/image" Target="../media/image20.emf"/><Relationship Id="rId20" Type="http://schemas.openxmlformats.org/officeDocument/2006/relationships/image" Target="../media/image24.emf"/><Relationship Id="rId29" Type="http://schemas.openxmlformats.org/officeDocument/2006/relationships/image" Target="../media/image33.emf"/><Relationship Id="rId41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24" Type="http://schemas.openxmlformats.org/officeDocument/2006/relationships/image" Target="../media/image28.emf"/><Relationship Id="rId32" Type="http://schemas.openxmlformats.org/officeDocument/2006/relationships/image" Target="../media/image36.emf"/><Relationship Id="rId37" Type="http://schemas.openxmlformats.org/officeDocument/2006/relationships/image" Target="../media/image41.emf"/><Relationship Id="rId40" Type="http://schemas.openxmlformats.org/officeDocument/2006/relationships/image" Target="../media/image44.emf"/><Relationship Id="rId5" Type="http://schemas.openxmlformats.org/officeDocument/2006/relationships/image" Target="../media/image9.emf"/><Relationship Id="rId15" Type="http://schemas.openxmlformats.org/officeDocument/2006/relationships/image" Target="../media/image19.emf"/><Relationship Id="rId23" Type="http://schemas.openxmlformats.org/officeDocument/2006/relationships/image" Target="../media/image27.emf"/><Relationship Id="rId28" Type="http://schemas.openxmlformats.org/officeDocument/2006/relationships/image" Target="../media/image32.emf"/><Relationship Id="rId36" Type="http://schemas.openxmlformats.org/officeDocument/2006/relationships/image" Target="../media/image40.emf"/><Relationship Id="rId10" Type="http://schemas.openxmlformats.org/officeDocument/2006/relationships/image" Target="../media/image14.emf"/><Relationship Id="rId19" Type="http://schemas.openxmlformats.org/officeDocument/2006/relationships/image" Target="../media/image23.emf"/><Relationship Id="rId31" Type="http://schemas.openxmlformats.org/officeDocument/2006/relationships/image" Target="../media/image35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8.emf"/><Relationship Id="rId22" Type="http://schemas.openxmlformats.org/officeDocument/2006/relationships/image" Target="../media/image26.emf"/><Relationship Id="rId27" Type="http://schemas.openxmlformats.org/officeDocument/2006/relationships/image" Target="../media/image31.emf"/><Relationship Id="rId30" Type="http://schemas.openxmlformats.org/officeDocument/2006/relationships/image" Target="../media/image34.emf"/><Relationship Id="rId35" Type="http://schemas.openxmlformats.org/officeDocument/2006/relationships/image" Target="../media/image39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Date Placeholder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FE49BF30-398B-4CD3-A30C-8681A6E2EC67}" type="datetime1">
              <a:rPr lang="en-US" smtClean="0"/>
              <a:pPr eaLnBrk="1" hangingPunct="1"/>
              <a:t>9/22/2021</a:t>
            </a:fld>
            <a:endParaRPr lang="en-US" altLang="en-US" smtClean="0"/>
          </a:p>
        </p:txBody>
      </p:sp>
      <p:sp>
        <p:nvSpPr>
          <p:cNvPr id="307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B8269EF-AC19-41BF-A3B2-5D690C0D7827}" type="slidenum">
              <a:rPr lang="en-US" altLang="en-US" smtClean="0"/>
              <a:pPr eaLnBrk="1" hangingPunct="1"/>
              <a:t>1</a:t>
            </a:fld>
            <a:endParaRPr lang="en-US" altLang="en-US" smtClean="0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28625" y="1714500"/>
            <a:ext cx="7543800" cy="3702050"/>
          </a:xfrm>
        </p:spPr>
        <p:txBody>
          <a:bodyPr/>
          <a:lstStyle/>
          <a:p>
            <a:pPr algn="ctr">
              <a:buNone/>
              <a:defRPr/>
            </a:pPr>
            <a:r>
              <a:rPr lang="en-US" sz="3600" dirty="0">
                <a:solidFill>
                  <a:srgbClr val="0070C0"/>
                </a:solidFill>
                <a:cs typeface="Arial" pitchFamily="34" charset="0"/>
              </a:rPr>
              <a:t>Electronic Circuit Design </a:t>
            </a:r>
            <a:endParaRPr lang="en-US" sz="3600" dirty="0" smtClean="0">
              <a:solidFill>
                <a:srgbClr val="0070C0"/>
              </a:solidFill>
              <a:cs typeface="Arial" pitchFamily="34" charset="0"/>
            </a:endParaRPr>
          </a:p>
          <a:p>
            <a:pPr algn="ctr"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cs typeface="Arial" pitchFamily="34" charset="0"/>
              </a:rPr>
              <a:t>Technology </a:t>
            </a:r>
          </a:p>
          <a:p>
            <a:pPr algn="ctr" eaLnBrk="1" hangingPunct="1">
              <a:buFont typeface="Wingdings" pitchFamily="2" charset="2"/>
              <a:buNone/>
              <a:defRPr/>
            </a:pPr>
            <a:endParaRPr lang="en-US" sz="3600" b="1" dirty="0" smtClean="0">
              <a:solidFill>
                <a:srgbClr val="FF0000"/>
              </a:solidFill>
              <a:cs typeface="Arial" pitchFamily="34" charset="0"/>
            </a:endParaRP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sz="3600" b="1" dirty="0" smtClean="0">
                <a:solidFill>
                  <a:srgbClr val="FF0000"/>
                </a:solidFill>
                <a:cs typeface="Arial" pitchFamily="34" charset="0"/>
              </a:rPr>
              <a:t>Week 2-3</a:t>
            </a: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MOSFET Amplifiers</a:t>
            </a:r>
            <a:endParaRPr lang="en-US" sz="36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85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4582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dirty="0" smtClean="0"/>
              <a:t>Derivation of the </a:t>
            </a:r>
            <a:r>
              <a:rPr lang="en-US" altLang="en-US" dirty="0" err="1" smtClean="0"/>
              <a:t>i</a:t>
            </a:r>
            <a:r>
              <a:rPr lang="en-US" altLang="en-US" baseline="-10000" dirty="0" err="1" smtClean="0"/>
              <a:t>D</a:t>
            </a:r>
            <a:r>
              <a:rPr lang="en-US" altLang="en-US" dirty="0" smtClean="0"/>
              <a:t> vs. </a:t>
            </a:r>
            <a:r>
              <a:rPr lang="en-US" altLang="en-US" dirty="0" err="1" smtClean="0"/>
              <a:t>v</a:t>
            </a:r>
            <a:r>
              <a:rPr lang="en-US" altLang="en-US" baseline="-10000" dirty="0" err="1" smtClean="0"/>
              <a:t>DS</a:t>
            </a:r>
            <a:r>
              <a:rPr lang="en-US" altLang="en-US" dirty="0" smtClean="0"/>
              <a:t> characteristic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4B219-0B07-4ACE-ABE2-F3127692BFC0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609600" y="1565413"/>
            <a:ext cx="7848600" cy="46067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nMOS</a:t>
            </a:r>
            <a:r>
              <a:rPr lang="en-US" dirty="0" smtClean="0"/>
              <a:t> equations</a:t>
            </a:r>
            <a:endParaRPr lang="en-US" dirty="0"/>
          </a:p>
        </p:txBody>
      </p:sp>
      <p:sp>
        <p:nvSpPr>
          <p:cNvPr id="55" name="Date Placeholder 5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C626-85E4-4E12-AC6C-718A616548FB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4" name="Ink 3"/>
          <p:cNvPicPr>
            <a:picLocks noRot="1" noChangeAspect="1" noEditPoints="1" noChangeArrowheads="1" noChangeShapeType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7188" y="2097088"/>
            <a:ext cx="15875" cy="23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Ink 4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85925" y="1838325"/>
            <a:ext cx="585788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5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81250" y="1825625"/>
            <a:ext cx="536575" cy="223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6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132138" y="1801813"/>
            <a:ext cx="163512" cy="23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7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351213" y="1793875"/>
            <a:ext cx="895350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8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36650" y="1785938"/>
            <a:ext cx="27940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9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624013" y="2024063"/>
            <a:ext cx="2786062" cy="12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10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708150" y="2365375"/>
            <a:ext cx="731838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11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576513" y="2320925"/>
            <a:ext cx="220662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nk 12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3222625" y="2417763"/>
            <a:ext cx="514350" cy="150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13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4014788" y="2282825"/>
            <a:ext cx="701675" cy="32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nk 14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162050" y="2887663"/>
            <a:ext cx="3143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Ink 15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630363" y="2967038"/>
            <a:ext cx="982662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Ink 16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759075" y="2973388"/>
            <a:ext cx="1096963" cy="188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Ink 17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4210050" y="2857500"/>
            <a:ext cx="661988" cy="40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Ink 18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4995863" y="2713038"/>
            <a:ext cx="2541587" cy="427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Ink 19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2249488" y="3749675"/>
            <a:ext cx="1952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Ink 20"/>
          <p:cNvPicPr>
            <a:picLocks noRot="1" noChangeAspect="1" noEditPoints="1" noChangeArrowheads="1" noChangeShapeType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1720850" y="4148138"/>
            <a:ext cx="433388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Ink 21"/>
          <p:cNvPicPr>
            <a:picLocks noRot="1" noChangeAspect="1" noEditPoints="1" noChangeArrowheads="1" noChangeShapeType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2741613" y="3370263"/>
            <a:ext cx="185737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Ink 22"/>
          <p:cNvPicPr>
            <a:picLocks noRot="1" noChangeAspect="1" noEditPoints="1" noChangeArrowheads="1" noChangeShapeType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2363788" y="3489325"/>
            <a:ext cx="158750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Ink 23"/>
          <p:cNvPicPr>
            <a:picLocks noRot="1" noChangeAspect="1" noEditPoints="1" noChangeArrowheads="1" noChangeShapeType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720850" y="3429000"/>
            <a:ext cx="438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Ink 24"/>
          <p:cNvPicPr>
            <a:picLocks noRot="1" noChangeAspect="1" noEditPoints="1" noChangeArrowheads="1" noChangeShapeType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2338388" y="4133850"/>
            <a:ext cx="171450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Ink 25"/>
          <p:cNvPicPr>
            <a:picLocks noRot="1" noChangeAspect="1" noEditPoints="1" noChangeArrowheads="1" noChangeShapeType="1"/>
          </p:cNvPicPr>
          <p:nvPr/>
        </p:nvPicPr>
        <p:blipFill>
          <a:blip r:embed="rId24" cstate="print"/>
          <a:srcRect/>
          <a:stretch>
            <a:fillRect/>
          </a:stretch>
        </p:blipFill>
        <p:spPr bwMode="auto">
          <a:xfrm>
            <a:off x="2714625" y="4084638"/>
            <a:ext cx="676275" cy="315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Ink 26"/>
          <p:cNvPicPr>
            <a:picLocks noRot="1" noChangeAspect="1" noEditPoints="1" noChangeArrowheads="1" noChangeShapeType="1"/>
          </p:cNvPicPr>
          <p:nvPr/>
        </p:nvPicPr>
        <p:blipFill>
          <a:blip r:embed="rId25" cstate="print"/>
          <a:srcRect/>
          <a:stretch>
            <a:fillRect/>
          </a:stretch>
        </p:blipFill>
        <p:spPr bwMode="auto">
          <a:xfrm>
            <a:off x="3527425" y="4016375"/>
            <a:ext cx="276225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Ink 27"/>
          <p:cNvPicPr>
            <a:picLocks noRot="1" noChangeAspect="1" noEditPoints="1" noChangeArrowheads="1" noChangeShapeType="1"/>
          </p:cNvPicPr>
          <p:nvPr/>
        </p:nvPicPr>
        <p:blipFill>
          <a:blip r:embed="rId26" cstate="print"/>
          <a:srcRect/>
          <a:stretch>
            <a:fillRect/>
          </a:stretch>
        </p:blipFill>
        <p:spPr bwMode="auto">
          <a:xfrm>
            <a:off x="2854325" y="3494088"/>
            <a:ext cx="141288" cy="23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Ink 28"/>
          <p:cNvPicPr>
            <a:picLocks noRot="1" noChangeAspect="1" noEditPoints="1" noChangeArrowheads="1" noChangeShapeType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4097338" y="3425825"/>
            <a:ext cx="752475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Ink 29"/>
          <p:cNvPicPr>
            <a:picLocks noRot="1" noChangeAspect="1" noEditPoints="1" noChangeArrowheads="1" noChangeShapeType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6151563" y="3556000"/>
            <a:ext cx="94615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Ink 30"/>
          <p:cNvPicPr>
            <a:picLocks noRot="1" noChangeAspect="1" noEditPoints="1" noChangeArrowheads="1" noChangeShapeType="1"/>
          </p:cNvPicPr>
          <p:nvPr/>
        </p:nvPicPr>
        <p:blipFill>
          <a:blip r:embed="rId29" cstate="print"/>
          <a:srcRect/>
          <a:stretch>
            <a:fillRect/>
          </a:stretch>
        </p:blipFill>
        <p:spPr bwMode="auto">
          <a:xfrm>
            <a:off x="6189663" y="3508375"/>
            <a:ext cx="3841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Ink 31"/>
          <p:cNvPicPr>
            <a:picLocks noRot="1" noChangeAspect="1" noEditPoints="1" noChangeArrowheads="1" noChangeShapeType="1"/>
          </p:cNvPicPr>
          <p:nvPr/>
        </p:nvPicPr>
        <p:blipFill>
          <a:blip r:embed="rId30" cstate="print"/>
          <a:srcRect/>
          <a:stretch>
            <a:fillRect/>
          </a:stretch>
        </p:blipFill>
        <p:spPr bwMode="auto">
          <a:xfrm>
            <a:off x="5094288" y="3667125"/>
            <a:ext cx="858837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Ink 32"/>
          <p:cNvPicPr>
            <a:picLocks noRot="1" noChangeAspect="1" noEditPoints="1" noChangeArrowheads="1" noChangeShapeType="1"/>
          </p:cNvPicPr>
          <p:nvPr/>
        </p:nvPicPr>
        <p:blipFill>
          <a:blip r:embed="rId31" cstate="print"/>
          <a:srcRect/>
          <a:stretch>
            <a:fillRect/>
          </a:stretch>
        </p:blipFill>
        <p:spPr bwMode="auto">
          <a:xfrm>
            <a:off x="7300913" y="3795713"/>
            <a:ext cx="47625" cy="5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Ink 33"/>
          <p:cNvPicPr>
            <a:picLocks noRot="1" noChangeAspect="1" noEditPoints="1" noChangeArrowheads="1" noChangeShapeType="1"/>
          </p:cNvPicPr>
          <p:nvPr/>
        </p:nvPicPr>
        <p:blipFill>
          <a:blip r:embed="rId32" cstate="print"/>
          <a:srcRect/>
          <a:stretch>
            <a:fillRect/>
          </a:stretch>
        </p:blipFill>
        <p:spPr bwMode="auto">
          <a:xfrm>
            <a:off x="5076825" y="4383088"/>
            <a:ext cx="2447925" cy="60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Ink 34"/>
          <p:cNvPicPr>
            <a:picLocks noRot="1" noChangeAspect="1" noEditPoints="1" noChangeArrowheads="1" noChangeShapeType="1"/>
          </p:cNvPicPr>
          <p:nvPr/>
        </p:nvPicPr>
        <p:blipFill>
          <a:blip r:embed="rId33" cstate="print"/>
          <a:srcRect/>
          <a:stretch>
            <a:fillRect/>
          </a:stretch>
        </p:blipFill>
        <p:spPr bwMode="auto">
          <a:xfrm>
            <a:off x="7758113" y="4135438"/>
            <a:ext cx="819150" cy="804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Ink 35"/>
          <p:cNvPicPr>
            <a:picLocks noRot="1" noChangeAspect="1" noEditPoints="1" noChangeArrowheads="1" noChangeShapeType="1"/>
          </p:cNvPicPr>
          <p:nvPr/>
        </p:nvPicPr>
        <p:blipFill>
          <a:blip r:embed="rId34" cstate="print"/>
          <a:srcRect/>
          <a:stretch>
            <a:fillRect/>
          </a:stretch>
        </p:blipFill>
        <p:spPr bwMode="auto">
          <a:xfrm>
            <a:off x="6029325" y="3267075"/>
            <a:ext cx="1552575" cy="1074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nk 36"/>
          <p:cNvPicPr>
            <a:picLocks noRot="1" noChangeAspect="1" noEditPoints="1" noChangeArrowheads="1" noChangeShapeType="1"/>
          </p:cNvPicPr>
          <p:nvPr/>
        </p:nvPicPr>
        <p:blipFill>
          <a:blip r:embed="rId35" cstate="print"/>
          <a:srcRect/>
          <a:stretch>
            <a:fillRect/>
          </a:stretch>
        </p:blipFill>
        <p:spPr bwMode="auto">
          <a:xfrm>
            <a:off x="7129463" y="3251200"/>
            <a:ext cx="158750" cy="17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nk 37"/>
          <p:cNvPicPr>
            <a:picLocks noRot="1" noChangeAspect="1" noEditPoints="1" noChangeArrowheads="1" noChangeShapeType="1"/>
          </p:cNvPicPr>
          <p:nvPr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1539875" y="5183188"/>
            <a:ext cx="369888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nk 38"/>
          <p:cNvPicPr>
            <a:picLocks noRot="1" noChangeAspect="1" noEditPoints="1" noChangeArrowheads="1" noChangeShapeType="1"/>
          </p:cNvPicPr>
          <p:nvPr/>
        </p:nvPicPr>
        <p:blipFill>
          <a:blip r:embed="rId37" cstate="print"/>
          <a:srcRect/>
          <a:stretch>
            <a:fillRect/>
          </a:stretch>
        </p:blipFill>
        <p:spPr bwMode="auto">
          <a:xfrm>
            <a:off x="2105025" y="4991100"/>
            <a:ext cx="2693988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Ink 54"/>
          <p:cNvPicPr>
            <a:picLocks noRot="1" noChangeAspect="1" noEditPoints="1" noChangeArrowheads="1" noChangeShapeType="1"/>
          </p:cNvPicPr>
          <p:nvPr/>
        </p:nvPicPr>
        <p:blipFill>
          <a:blip r:embed="rId38" cstate="print"/>
          <a:srcRect/>
          <a:stretch>
            <a:fillRect/>
          </a:stretch>
        </p:blipFill>
        <p:spPr bwMode="auto">
          <a:xfrm>
            <a:off x="5707063" y="5068888"/>
            <a:ext cx="2263775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Ink 40"/>
          <p:cNvPicPr>
            <a:picLocks noRot="1" noChangeAspect="1" noEditPoints="1" noChangeArrowheads="1" noChangeShapeType="1"/>
          </p:cNvPicPr>
          <p:nvPr/>
        </p:nvPicPr>
        <p:blipFill>
          <a:blip r:embed="rId39" cstate="print"/>
          <a:srcRect/>
          <a:stretch>
            <a:fillRect/>
          </a:stretch>
        </p:blipFill>
        <p:spPr bwMode="auto">
          <a:xfrm>
            <a:off x="1363663" y="6084888"/>
            <a:ext cx="2170112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Ink 41"/>
          <p:cNvPicPr>
            <a:picLocks noRot="1" noChangeAspect="1" noEditPoints="1" noChangeArrowheads="1" noChangeShapeType="1"/>
          </p:cNvPicPr>
          <p:nvPr/>
        </p:nvPicPr>
        <p:blipFill>
          <a:blip r:embed="rId40" cstate="print"/>
          <a:srcRect/>
          <a:stretch>
            <a:fillRect/>
          </a:stretch>
        </p:blipFill>
        <p:spPr bwMode="auto">
          <a:xfrm>
            <a:off x="4327525" y="5183188"/>
            <a:ext cx="19843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3" name="Ink 42"/>
          <p:cNvPicPr>
            <a:picLocks noRot="1" noChangeAspect="1" noEditPoints="1" noChangeArrowheads="1" noChangeShapeType="1"/>
          </p:cNvPicPr>
          <p:nvPr/>
        </p:nvPicPr>
        <p:blipFill>
          <a:blip r:embed="rId41" cstate="print"/>
          <a:srcRect/>
          <a:stretch>
            <a:fillRect/>
          </a:stretch>
        </p:blipFill>
        <p:spPr bwMode="auto">
          <a:xfrm>
            <a:off x="5030788" y="5308600"/>
            <a:ext cx="471487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" name="Ink 43"/>
          <p:cNvPicPr>
            <a:picLocks noRot="1" noChangeAspect="1" noEditPoints="1" noChangeArrowheads="1" noChangeShapeType="1"/>
          </p:cNvPicPr>
          <p:nvPr/>
        </p:nvPicPr>
        <p:blipFill>
          <a:blip r:embed="rId42" cstate="print"/>
          <a:srcRect/>
          <a:stretch>
            <a:fillRect/>
          </a:stretch>
        </p:blipFill>
        <p:spPr bwMode="auto">
          <a:xfrm>
            <a:off x="2909888" y="5657850"/>
            <a:ext cx="314325" cy="401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" name="Ink 44"/>
          <p:cNvPicPr>
            <a:picLocks noRot="1" noChangeAspect="1" noEditPoints="1" noChangeArrowheads="1" noChangeShapeType="1"/>
          </p:cNvPicPr>
          <p:nvPr/>
        </p:nvPicPr>
        <p:blipFill>
          <a:blip r:embed="rId43" cstate="print"/>
          <a:srcRect/>
          <a:stretch>
            <a:fillRect/>
          </a:stretch>
        </p:blipFill>
        <p:spPr bwMode="auto">
          <a:xfrm>
            <a:off x="3841750" y="6088063"/>
            <a:ext cx="835025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" name="Ink 45"/>
          <p:cNvPicPr>
            <a:picLocks noRot="1" noChangeAspect="1" noEditPoints="1" noChangeArrowheads="1" noChangeShapeType="1"/>
          </p:cNvPicPr>
          <p:nvPr/>
        </p:nvPicPr>
        <p:blipFill>
          <a:blip r:embed="rId44" cstate="print"/>
          <a:srcRect/>
          <a:stretch>
            <a:fillRect/>
          </a:stretch>
        </p:blipFill>
        <p:spPr bwMode="auto">
          <a:xfrm>
            <a:off x="4827588" y="6089650"/>
            <a:ext cx="976312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" name="Ink 46"/>
          <p:cNvPicPr>
            <a:picLocks noRot="1" noChangeAspect="1" noEditPoints="1" noChangeArrowheads="1" noChangeShapeType="1"/>
          </p:cNvPicPr>
          <p:nvPr/>
        </p:nvPicPr>
        <p:blipFill>
          <a:blip r:embed="rId45" cstate="print"/>
          <a:srcRect/>
          <a:stretch>
            <a:fillRect/>
          </a:stretch>
        </p:blipFill>
        <p:spPr bwMode="auto">
          <a:xfrm>
            <a:off x="1746250" y="4440238"/>
            <a:ext cx="2051050" cy="141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Ink 47"/>
          <p:cNvPicPr>
            <a:picLocks noRot="1" noChangeAspect="1" noEditPoints="1" noChangeArrowheads="1" noChangeShapeType="1"/>
          </p:cNvPicPr>
          <p:nvPr/>
        </p:nvPicPr>
        <p:blipFill>
          <a:blip r:embed="rId46" cstate="print"/>
          <a:srcRect/>
          <a:stretch>
            <a:fillRect/>
          </a:stretch>
        </p:blipFill>
        <p:spPr bwMode="auto">
          <a:xfrm>
            <a:off x="1325563" y="4675188"/>
            <a:ext cx="474662" cy="169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Ink 48"/>
          <p:cNvPicPr>
            <a:picLocks noRot="1" noChangeAspect="1" noEditPoints="1" noChangeArrowheads="1" noChangeShapeType="1"/>
          </p:cNvPicPr>
          <p:nvPr/>
        </p:nvPicPr>
        <p:blipFill>
          <a:blip r:embed="rId47" cstate="print"/>
          <a:srcRect/>
          <a:stretch>
            <a:fillRect/>
          </a:stretch>
        </p:blipFill>
        <p:spPr bwMode="auto">
          <a:xfrm>
            <a:off x="593725" y="4803775"/>
            <a:ext cx="60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0" name="Ink 49"/>
          <p:cNvPicPr>
            <a:picLocks noRot="1" noChangeAspect="1" noEditPoints="1" noChangeArrowheads="1" noChangeShapeType="1"/>
          </p:cNvPicPr>
          <p:nvPr/>
        </p:nvPicPr>
        <p:blipFill>
          <a:blip r:embed="rId48" cstate="print"/>
          <a:srcRect/>
          <a:stretch>
            <a:fillRect/>
          </a:stretch>
        </p:blipFill>
        <p:spPr bwMode="auto">
          <a:xfrm>
            <a:off x="1370013" y="4940300"/>
            <a:ext cx="350837" cy="125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" name="Ink 50"/>
          <p:cNvPicPr>
            <a:picLocks noRot="1" noChangeAspect="1" noEditPoints="1" noChangeArrowheads="1" noChangeShapeType="1"/>
          </p:cNvPicPr>
          <p:nvPr/>
        </p:nvPicPr>
        <p:blipFill>
          <a:blip r:embed="rId49" cstate="print"/>
          <a:srcRect/>
          <a:stretch>
            <a:fillRect/>
          </a:stretch>
        </p:blipFill>
        <p:spPr bwMode="auto">
          <a:xfrm>
            <a:off x="1771650" y="4813300"/>
            <a:ext cx="349250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" name="Ink 51"/>
          <p:cNvPicPr>
            <a:picLocks noRot="1" noChangeAspect="1" noEditPoints="1" noChangeArrowheads="1" noChangeShapeType="1"/>
          </p:cNvPicPr>
          <p:nvPr/>
        </p:nvPicPr>
        <p:blipFill>
          <a:blip r:embed="rId50" cstate="print"/>
          <a:srcRect/>
          <a:stretch>
            <a:fillRect/>
          </a:stretch>
        </p:blipFill>
        <p:spPr bwMode="auto">
          <a:xfrm>
            <a:off x="2297113" y="4770438"/>
            <a:ext cx="468312" cy="265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Ink 52"/>
          <p:cNvPicPr>
            <a:picLocks noRot="1" noChangeAspect="1" noEditPoints="1" noChangeArrowheads="1" noChangeShapeType="1"/>
          </p:cNvPicPr>
          <p:nvPr/>
        </p:nvPicPr>
        <p:blipFill>
          <a:blip r:embed="rId51" cstate="print"/>
          <a:srcRect/>
          <a:stretch>
            <a:fillRect/>
          </a:stretch>
        </p:blipFill>
        <p:spPr bwMode="auto">
          <a:xfrm>
            <a:off x="5589588" y="3051175"/>
            <a:ext cx="2392362" cy="1309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" name="Ink 53"/>
          <p:cNvPicPr>
            <a:picLocks noRot="1" noChangeAspect="1" noEditPoints="1" noChangeArrowheads="1" noChangeShapeType="1"/>
          </p:cNvPicPr>
          <p:nvPr/>
        </p:nvPicPr>
        <p:blipFill>
          <a:blip r:embed="rId52" cstate="print"/>
          <a:srcRect/>
          <a:stretch>
            <a:fillRect/>
          </a:stretch>
        </p:blipFill>
        <p:spPr bwMode="auto">
          <a:xfrm>
            <a:off x="7921625" y="2717800"/>
            <a:ext cx="65405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nMOS</a:t>
            </a:r>
            <a:r>
              <a:rPr lang="en-US" dirty="0" smtClean="0"/>
              <a:t> equation</a:t>
            </a:r>
            <a:endParaRPr lang="en-US" dirty="0"/>
          </a:p>
        </p:txBody>
      </p:sp>
      <p:sp>
        <p:nvSpPr>
          <p:cNvPr id="50" name="Date Placeholder 4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9FFA8-CE5A-4A9A-AF0D-D780B7568295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1" name="Slide Number Placeholder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4" name="Ink 3"/>
          <p:cNvPicPr>
            <a:picLocks noRot="1" noChangeAspect="1" noEditPoints="1" noChangeArrowheads="1" noChangeShapeType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4250" y="1803400"/>
            <a:ext cx="371475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Ink 4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9088" y="1887538"/>
            <a:ext cx="1704975" cy="22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5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75038" y="1873250"/>
            <a:ext cx="1081087" cy="227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6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0825" y="2447925"/>
            <a:ext cx="1154113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7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487738" y="2454275"/>
            <a:ext cx="484187" cy="1052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8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436688" y="3205163"/>
            <a:ext cx="774700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9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405063" y="3116263"/>
            <a:ext cx="962025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35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038225" y="3595688"/>
            <a:ext cx="741363" cy="671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11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817688" y="3952875"/>
            <a:ext cx="373062" cy="315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nk 12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2357438" y="3951288"/>
            <a:ext cx="374650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13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546225" y="2197100"/>
            <a:ext cx="2970213" cy="5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nk 14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4776788" y="2835275"/>
            <a:ext cx="177800" cy="8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Ink 15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4327525" y="2684463"/>
            <a:ext cx="319088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Ink 16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3946525" y="2805113"/>
            <a:ext cx="233363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Ink 17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5167313" y="2628900"/>
            <a:ext cx="1738312" cy="6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Ink 18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7183438" y="2490788"/>
            <a:ext cx="1550987" cy="54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Ink 19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4926013" y="2006600"/>
            <a:ext cx="32543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Ink 20"/>
          <p:cNvPicPr>
            <a:picLocks noRot="1" noChangeAspect="1" noEditPoints="1" noChangeArrowheads="1" noChangeShapeType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5400675" y="1973263"/>
            <a:ext cx="1512888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Ink 21"/>
          <p:cNvPicPr>
            <a:picLocks noRot="1" noChangeAspect="1" noEditPoints="1" noChangeArrowheads="1" noChangeShapeType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1216025" y="4522788"/>
            <a:ext cx="269875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Ink 22"/>
          <p:cNvPicPr>
            <a:picLocks noRot="1" noChangeAspect="1" noEditPoints="1" noChangeArrowheads="1" noChangeShapeType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1266825" y="4987925"/>
            <a:ext cx="4630738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Ink 23"/>
          <p:cNvPicPr>
            <a:picLocks noRot="1" noChangeAspect="1" noEditPoints="1" noChangeArrowheads="1" noChangeShapeType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5992813" y="4776788"/>
            <a:ext cx="200025" cy="15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Ink 24"/>
          <p:cNvPicPr>
            <a:picLocks noRot="1" noChangeAspect="1" noEditPoints="1" noChangeArrowheads="1" noChangeShapeType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1655763" y="4518025"/>
            <a:ext cx="433387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Ink 25"/>
          <p:cNvPicPr>
            <a:picLocks noRot="1" noChangeAspect="1" noEditPoints="1" noChangeArrowheads="1" noChangeShapeType="1"/>
          </p:cNvPicPr>
          <p:nvPr/>
        </p:nvPicPr>
        <p:blipFill>
          <a:blip r:embed="rId24" cstate="print"/>
          <a:srcRect/>
          <a:stretch>
            <a:fillRect/>
          </a:stretch>
        </p:blipFill>
        <p:spPr bwMode="auto">
          <a:xfrm>
            <a:off x="2325688" y="4532313"/>
            <a:ext cx="735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Ink 26"/>
          <p:cNvPicPr>
            <a:picLocks noRot="1" noChangeAspect="1" noEditPoints="1" noChangeArrowheads="1" noChangeShapeType="1"/>
          </p:cNvPicPr>
          <p:nvPr/>
        </p:nvPicPr>
        <p:blipFill>
          <a:blip r:embed="rId25" cstate="print"/>
          <a:srcRect/>
          <a:stretch>
            <a:fillRect/>
          </a:stretch>
        </p:blipFill>
        <p:spPr bwMode="auto">
          <a:xfrm>
            <a:off x="3324225" y="4503738"/>
            <a:ext cx="525463" cy="147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Ink 27"/>
          <p:cNvPicPr>
            <a:picLocks noRot="1" noChangeAspect="1" noEditPoints="1" noChangeArrowheads="1" noChangeShapeType="1"/>
          </p:cNvPicPr>
          <p:nvPr/>
        </p:nvPicPr>
        <p:blipFill>
          <a:blip r:embed="rId26" cstate="print"/>
          <a:srcRect/>
          <a:stretch>
            <a:fillRect/>
          </a:stretch>
        </p:blipFill>
        <p:spPr bwMode="auto">
          <a:xfrm>
            <a:off x="5632450" y="4306888"/>
            <a:ext cx="1173163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Ink 28"/>
          <p:cNvPicPr>
            <a:picLocks noRot="1" noChangeAspect="1" noEditPoints="1" noChangeArrowheads="1" noChangeShapeType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4164013" y="4302125"/>
            <a:ext cx="1300162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Ink 29"/>
          <p:cNvPicPr>
            <a:picLocks noRot="1" noChangeAspect="1" noEditPoints="1" noChangeArrowheads="1" noChangeShapeType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6992938" y="4168775"/>
            <a:ext cx="1263650" cy="398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Ink 30"/>
          <p:cNvPicPr>
            <a:picLocks noRot="1" noChangeAspect="1" noEditPoints="1" noChangeArrowheads="1" noChangeShapeType="1"/>
          </p:cNvPicPr>
          <p:nvPr/>
        </p:nvPicPr>
        <p:blipFill>
          <a:blip r:embed="rId29" cstate="print"/>
          <a:srcRect/>
          <a:stretch>
            <a:fillRect/>
          </a:stretch>
        </p:blipFill>
        <p:spPr bwMode="auto">
          <a:xfrm>
            <a:off x="5427663" y="4432300"/>
            <a:ext cx="136525" cy="13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Ink 31"/>
          <p:cNvPicPr>
            <a:picLocks noRot="1" noChangeAspect="1" noEditPoints="1" noChangeArrowheads="1" noChangeShapeType="1"/>
          </p:cNvPicPr>
          <p:nvPr/>
        </p:nvPicPr>
        <p:blipFill>
          <a:blip r:embed="rId30" cstate="print"/>
          <a:srcRect/>
          <a:stretch>
            <a:fillRect/>
          </a:stretch>
        </p:blipFill>
        <p:spPr bwMode="auto">
          <a:xfrm>
            <a:off x="8404225" y="4333875"/>
            <a:ext cx="63500" cy="115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Ink 32"/>
          <p:cNvPicPr>
            <a:picLocks noRot="1" noChangeAspect="1" noEditPoints="1" noChangeArrowheads="1" noChangeShapeType="1"/>
          </p:cNvPicPr>
          <p:nvPr/>
        </p:nvPicPr>
        <p:blipFill>
          <a:blip r:embed="rId31" cstate="print"/>
          <a:srcRect/>
          <a:stretch>
            <a:fillRect/>
          </a:stretch>
        </p:blipFill>
        <p:spPr bwMode="auto">
          <a:xfrm>
            <a:off x="4860925" y="2386013"/>
            <a:ext cx="236538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Ink 33"/>
          <p:cNvPicPr>
            <a:picLocks noRot="1" noChangeAspect="1" noEditPoints="1" noChangeArrowheads="1" noChangeShapeType="1"/>
          </p:cNvPicPr>
          <p:nvPr/>
        </p:nvPicPr>
        <p:blipFill>
          <a:blip r:embed="rId32" cstate="print"/>
          <a:srcRect/>
          <a:stretch>
            <a:fillRect/>
          </a:stretch>
        </p:blipFill>
        <p:spPr bwMode="auto">
          <a:xfrm>
            <a:off x="4979988" y="2473325"/>
            <a:ext cx="2082800" cy="112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Ink 34"/>
          <p:cNvPicPr>
            <a:picLocks noRot="1" noChangeAspect="1" noEditPoints="1" noChangeArrowheads="1" noChangeShapeType="1"/>
          </p:cNvPicPr>
          <p:nvPr/>
        </p:nvPicPr>
        <p:blipFill>
          <a:blip r:embed="rId33" cstate="print"/>
          <a:srcRect/>
          <a:stretch>
            <a:fillRect/>
          </a:stretch>
        </p:blipFill>
        <p:spPr bwMode="auto">
          <a:xfrm>
            <a:off x="7081838" y="3260725"/>
            <a:ext cx="460375" cy="211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Ink 40"/>
          <p:cNvPicPr>
            <a:picLocks noRot="1" noChangeAspect="1" noEditPoints="1" noChangeArrowheads="1" noChangeShapeType="1"/>
          </p:cNvPicPr>
          <p:nvPr/>
        </p:nvPicPr>
        <p:blipFill>
          <a:blip r:embed="rId34" cstate="print"/>
          <a:srcRect/>
          <a:stretch>
            <a:fillRect/>
          </a:stretch>
        </p:blipFill>
        <p:spPr bwMode="auto">
          <a:xfrm>
            <a:off x="1066800" y="6024563"/>
            <a:ext cx="441325" cy="195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nk 41"/>
          <p:cNvPicPr>
            <a:picLocks noRot="1" noChangeAspect="1" noEditPoints="1" noChangeArrowheads="1" noChangeShapeType="1"/>
          </p:cNvPicPr>
          <p:nvPr/>
        </p:nvPicPr>
        <p:blipFill>
          <a:blip r:embed="rId35" cstate="print"/>
          <a:srcRect/>
          <a:stretch>
            <a:fillRect/>
          </a:stretch>
        </p:blipFill>
        <p:spPr bwMode="auto">
          <a:xfrm>
            <a:off x="1757362" y="6019800"/>
            <a:ext cx="6794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nk 42"/>
          <p:cNvPicPr>
            <a:picLocks noRot="1" noChangeAspect="1" noEditPoints="1" noChangeArrowheads="1" noChangeShapeType="1"/>
          </p:cNvPicPr>
          <p:nvPr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2671762" y="6080125"/>
            <a:ext cx="409575" cy="16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nk 43"/>
          <p:cNvPicPr>
            <a:picLocks noRot="1" noChangeAspect="1" noEditPoints="1" noChangeArrowheads="1" noChangeShapeType="1"/>
          </p:cNvPicPr>
          <p:nvPr/>
        </p:nvPicPr>
        <p:blipFill>
          <a:blip r:embed="rId37" cstate="print"/>
          <a:srcRect/>
          <a:stretch>
            <a:fillRect/>
          </a:stretch>
        </p:blipFill>
        <p:spPr bwMode="auto">
          <a:xfrm>
            <a:off x="3346450" y="6018213"/>
            <a:ext cx="276225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Ink 44"/>
          <p:cNvPicPr>
            <a:picLocks noRot="1" noChangeAspect="1" noEditPoints="1" noChangeArrowheads="1" noChangeShapeType="1"/>
          </p:cNvPicPr>
          <p:nvPr/>
        </p:nvPicPr>
        <p:blipFill>
          <a:blip r:embed="rId38" cstate="print"/>
          <a:srcRect/>
          <a:stretch>
            <a:fillRect/>
          </a:stretch>
        </p:blipFill>
        <p:spPr bwMode="auto">
          <a:xfrm>
            <a:off x="3760787" y="5897563"/>
            <a:ext cx="296863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Ink 45"/>
          <p:cNvPicPr>
            <a:picLocks noRot="1" noChangeAspect="1" noEditPoints="1" noChangeArrowheads="1" noChangeShapeType="1"/>
          </p:cNvPicPr>
          <p:nvPr/>
        </p:nvPicPr>
        <p:blipFill>
          <a:blip r:embed="rId39" cstate="print"/>
          <a:srcRect/>
          <a:stretch>
            <a:fillRect/>
          </a:stretch>
        </p:blipFill>
        <p:spPr bwMode="auto">
          <a:xfrm>
            <a:off x="4194175" y="5895975"/>
            <a:ext cx="363537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Ink 48"/>
          <p:cNvPicPr>
            <a:picLocks noRot="1" noChangeAspect="1" noEditPoints="1" noChangeArrowheads="1" noChangeShapeType="1"/>
          </p:cNvPicPr>
          <p:nvPr/>
        </p:nvPicPr>
        <p:blipFill>
          <a:blip r:embed="rId40" cstate="print"/>
          <a:srcRect/>
          <a:stretch>
            <a:fillRect/>
          </a:stretch>
        </p:blipFill>
        <p:spPr bwMode="auto">
          <a:xfrm>
            <a:off x="661988" y="6554788"/>
            <a:ext cx="292100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3" name="Ink 49"/>
          <p:cNvPicPr>
            <a:picLocks noRot="1" noChangeAspect="1" noEditPoints="1" noChangeArrowheads="1" noChangeShapeType="1"/>
          </p:cNvPicPr>
          <p:nvPr/>
        </p:nvPicPr>
        <p:blipFill>
          <a:blip r:embed="rId41" cstate="print"/>
          <a:srcRect/>
          <a:stretch>
            <a:fillRect/>
          </a:stretch>
        </p:blipFill>
        <p:spPr bwMode="auto">
          <a:xfrm>
            <a:off x="1130300" y="6561138"/>
            <a:ext cx="774700" cy="204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" name="Ink 50"/>
          <p:cNvPicPr>
            <a:picLocks noRot="1" noChangeAspect="1" noEditPoints="1" noChangeArrowheads="1" noChangeShapeType="1"/>
          </p:cNvPicPr>
          <p:nvPr/>
        </p:nvPicPr>
        <p:blipFill>
          <a:blip r:embed="rId42" cstate="print"/>
          <a:srcRect/>
          <a:stretch>
            <a:fillRect/>
          </a:stretch>
        </p:blipFill>
        <p:spPr bwMode="auto">
          <a:xfrm>
            <a:off x="2116138" y="6570663"/>
            <a:ext cx="334962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" name="Ink 51"/>
          <p:cNvPicPr>
            <a:picLocks noRot="1" noChangeAspect="1" noEditPoints="1" noChangeArrowheads="1" noChangeShapeType="1"/>
          </p:cNvPicPr>
          <p:nvPr/>
        </p:nvPicPr>
        <p:blipFill>
          <a:blip r:embed="rId43" cstate="print"/>
          <a:srcRect/>
          <a:stretch>
            <a:fillRect/>
          </a:stretch>
        </p:blipFill>
        <p:spPr bwMode="auto">
          <a:xfrm>
            <a:off x="2657475" y="6546850"/>
            <a:ext cx="106363" cy="134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" name="Ink 52"/>
          <p:cNvPicPr>
            <a:picLocks noRot="1" noChangeAspect="1" noEditPoints="1" noChangeArrowheads="1" noChangeShapeType="1"/>
          </p:cNvPicPr>
          <p:nvPr/>
        </p:nvPicPr>
        <p:blipFill>
          <a:blip r:embed="rId44" cstate="print"/>
          <a:srcRect/>
          <a:stretch>
            <a:fillRect/>
          </a:stretch>
        </p:blipFill>
        <p:spPr bwMode="auto">
          <a:xfrm>
            <a:off x="2860675" y="6572250"/>
            <a:ext cx="134938" cy="15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" name="Ink 53"/>
          <p:cNvPicPr>
            <a:picLocks noRot="1" noChangeAspect="1" noEditPoints="1" noChangeArrowheads="1" noChangeShapeType="1"/>
          </p:cNvPicPr>
          <p:nvPr/>
        </p:nvPicPr>
        <p:blipFill>
          <a:blip r:embed="rId45" cstate="print"/>
          <a:srcRect/>
          <a:stretch>
            <a:fillRect/>
          </a:stretch>
        </p:blipFill>
        <p:spPr bwMode="auto">
          <a:xfrm>
            <a:off x="3121025" y="6524625"/>
            <a:ext cx="84613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Ink 54"/>
          <p:cNvPicPr>
            <a:picLocks noRot="1" noChangeAspect="1" noEditPoints="1" noChangeArrowheads="1" noChangeShapeType="1"/>
          </p:cNvPicPr>
          <p:nvPr/>
        </p:nvPicPr>
        <p:blipFill>
          <a:blip r:embed="rId46" cstate="print"/>
          <a:srcRect/>
          <a:stretch>
            <a:fillRect/>
          </a:stretch>
        </p:blipFill>
        <p:spPr bwMode="auto">
          <a:xfrm>
            <a:off x="4113213" y="6575425"/>
            <a:ext cx="274637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Ink 55"/>
          <p:cNvPicPr>
            <a:picLocks noRot="1" noChangeAspect="1" noEditPoints="1" noChangeArrowheads="1" noChangeShapeType="1"/>
          </p:cNvPicPr>
          <p:nvPr/>
        </p:nvPicPr>
        <p:blipFill>
          <a:blip r:embed="rId47" cstate="print"/>
          <a:srcRect/>
          <a:stretch>
            <a:fillRect/>
          </a:stretch>
        </p:blipFill>
        <p:spPr bwMode="auto">
          <a:xfrm>
            <a:off x="4570413" y="6542088"/>
            <a:ext cx="355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Transfer characteristics of p-Channel enhancement type MOSFET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4D53-CDED-4180-ABAF-A8ECCC085D7F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57200" y="5029200"/>
            <a:ext cx="7772400" cy="1338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An </a:t>
            </a:r>
            <a:r>
              <a:rPr lang="en-US" altLang="en-US" dirty="0">
                <a:cs typeface="Times New Roman" pitchFamily="18" charset="0"/>
              </a:rPr>
              <a:t>n-channel enhancement-type MOSFET with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i="1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and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i="1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applied and with the normal directions of current flow indicated.  </a:t>
            </a:r>
            <a:endParaRPr lang="en-US" altLang="en-US" dirty="0" smtClean="0">
              <a:cs typeface="Times New Roman" pitchFamily="18" charset="0"/>
            </a:endParaRPr>
          </a:p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The </a:t>
            </a:r>
            <a:r>
              <a:rPr lang="en-US" altLang="en-US" i="1" dirty="0" err="1">
                <a:cs typeface="Times New Roman" pitchFamily="18" charset="0"/>
              </a:rPr>
              <a:t>i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 -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characteristics </a:t>
            </a:r>
            <a:br>
              <a:rPr lang="en-US" altLang="en-US" dirty="0">
                <a:cs typeface="Times New Roman" pitchFamily="18" charset="0"/>
              </a:rPr>
            </a:br>
            <a:r>
              <a:rPr lang="en-US" altLang="en-US" dirty="0">
                <a:cs typeface="Times New Roman" pitchFamily="18" charset="0"/>
              </a:rPr>
              <a:t>for a device with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t</a:t>
            </a:r>
            <a:r>
              <a:rPr lang="en-US" altLang="en-US" dirty="0">
                <a:cs typeface="Times New Roman" pitchFamily="18" charset="0"/>
              </a:rPr>
              <a:t> = 1 V and </a:t>
            </a:r>
            <a:r>
              <a:rPr lang="en-US" altLang="en-US" i="1" dirty="0" err="1">
                <a:cs typeface="Times New Roman" pitchFamily="18" charset="0"/>
              </a:rPr>
              <a:t>k’</a:t>
            </a:r>
            <a:r>
              <a:rPr lang="en-US" altLang="en-US" i="1" baseline="-30000" dirty="0" err="1">
                <a:cs typeface="Times New Roman" pitchFamily="18" charset="0"/>
              </a:rPr>
              <a:t>n</a:t>
            </a:r>
            <a:r>
              <a:rPr lang="en-US" altLang="en-US" i="1" dirty="0">
                <a:cs typeface="Times New Roman" pitchFamily="18" charset="0"/>
              </a:rPr>
              <a:t>(W/L)</a:t>
            </a:r>
            <a:r>
              <a:rPr lang="en-US" altLang="en-US" dirty="0">
                <a:cs typeface="Times New Roman" pitchFamily="18" charset="0"/>
              </a:rPr>
              <a:t> = 0.5 </a:t>
            </a:r>
            <a:r>
              <a:rPr lang="en-US" altLang="en-US" dirty="0" err="1">
                <a:cs typeface="Times New Roman" pitchFamily="18" charset="0"/>
              </a:rPr>
              <a:t>mA</a:t>
            </a:r>
            <a:r>
              <a:rPr lang="en-US" altLang="en-US" dirty="0">
                <a:cs typeface="Times New Roman" pitchFamily="18" charset="0"/>
              </a:rPr>
              <a:t>/V</a:t>
            </a:r>
            <a:r>
              <a:rPr lang="en-US" altLang="en-US" baseline="30000" dirty="0">
                <a:cs typeface="Times New Roman" pitchFamily="18" charset="0"/>
              </a:rPr>
              <a:t>2</a:t>
            </a:r>
            <a:r>
              <a:rPr lang="en-US" altLang="en-US" dirty="0">
                <a:cs typeface="Times New Roman" pitchFamily="18" charset="0"/>
              </a:rPr>
              <a:t>.</a:t>
            </a:r>
            <a:endParaRPr lang="en-US" altLang="en-US" dirty="0"/>
          </a:p>
        </p:txBody>
      </p:sp>
      <p:pic>
        <p:nvPicPr>
          <p:cNvPr id="5" name="Picture 3" descr="8212n05_11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209800"/>
            <a:ext cx="3124200" cy="207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 descr="8212n05_11b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14800" y="1219200"/>
            <a:ext cx="4572000" cy="381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763000" cy="715962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dirty="0" smtClean="0">
                <a:solidFill>
                  <a:srgbClr val="993366"/>
                </a:solidFill>
                <a:latin typeface="Arial" charset="0"/>
              </a:rPr>
              <a:t/>
            </a:r>
            <a:br>
              <a:rPr lang="en-US" altLang="en-US" dirty="0" smtClean="0">
                <a:solidFill>
                  <a:srgbClr val="993366"/>
                </a:solidFill>
                <a:latin typeface="Arial" charset="0"/>
              </a:rPr>
            </a:br>
            <a:r>
              <a:rPr lang="en-US" altLang="en-US" dirty="0" smtClean="0">
                <a:latin typeface="Arial" charset="0"/>
              </a:rPr>
              <a:t>Zooming in the output characteristics </a:t>
            </a:r>
            <a:r>
              <a:rPr lang="en-US" altLang="en-US" dirty="0" smtClean="0">
                <a:solidFill>
                  <a:srgbClr val="993366"/>
                </a:solidFill>
                <a:latin typeface="Arial" charset="0"/>
              </a:rPr>
              <a:t/>
            </a:r>
            <a:br>
              <a:rPr lang="en-US" altLang="en-US" dirty="0" smtClean="0">
                <a:solidFill>
                  <a:srgbClr val="993366"/>
                </a:solidFill>
                <a:latin typeface="Arial" charset="0"/>
              </a:rPr>
            </a:br>
            <a:endParaRPr lang="en-US" dirty="0"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23A4-1246-4EB3-8B5D-CF6C8E47185F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219200" y="5638800"/>
            <a:ext cx="7772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  </a:t>
            </a:r>
            <a:r>
              <a:rPr lang="en-US" altLang="en-US" dirty="0">
                <a:cs typeface="Times New Roman" pitchFamily="18" charset="0"/>
              </a:rPr>
              <a:t>The drain current </a:t>
            </a:r>
            <a:r>
              <a:rPr lang="en-US" altLang="en-US" i="1" dirty="0" err="1">
                <a:cs typeface="Times New Roman" pitchFamily="18" charset="0"/>
              </a:rPr>
              <a:t>i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 versus the drain-to-source voltage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for an   </a:t>
            </a:r>
            <a:br>
              <a:rPr lang="en-US" altLang="en-US" dirty="0">
                <a:cs typeface="Times New Roman" pitchFamily="18" charset="0"/>
              </a:rPr>
            </a:br>
            <a:r>
              <a:rPr lang="en-US" altLang="en-US" dirty="0">
                <a:cs typeface="Times New Roman" pitchFamily="18" charset="0"/>
              </a:rPr>
              <a:t>                  enhancement-type NMOS transistor operated with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i="1" baseline="-30000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&gt; </a:t>
            </a:r>
            <a:r>
              <a:rPr lang="en-US" altLang="en-US" i="1" dirty="0">
                <a:cs typeface="Times New Roman" pitchFamily="18" charset="0"/>
              </a:rPr>
              <a:t>V</a:t>
            </a:r>
            <a:r>
              <a:rPr lang="en-US" altLang="en-US" i="1" baseline="-30000" dirty="0">
                <a:cs typeface="Times New Roman" pitchFamily="18" charset="0"/>
              </a:rPr>
              <a:t>t</a:t>
            </a:r>
            <a:r>
              <a:rPr lang="en-US" altLang="en-US" dirty="0">
                <a:cs typeface="Times New Roman" pitchFamily="18" charset="0"/>
              </a:rPr>
              <a:t>.</a:t>
            </a:r>
            <a:endParaRPr lang="en-US" altLang="en-US" dirty="0"/>
          </a:p>
        </p:txBody>
      </p:sp>
      <p:pic>
        <p:nvPicPr>
          <p:cNvPr id="5" name="Picture 3" descr="8212n05_0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447800"/>
            <a:ext cx="5867400" cy="348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4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97625" y="4308475"/>
            <a:ext cx="406400" cy="306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5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75488" y="3862388"/>
            <a:ext cx="1433512" cy="37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6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115175" y="4270375"/>
            <a:ext cx="366713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7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591425" y="4308475"/>
            <a:ext cx="139700" cy="157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8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842250" y="4244975"/>
            <a:ext cx="166688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9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415088" y="4441825"/>
            <a:ext cx="163512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10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340100" y="4659313"/>
            <a:ext cx="3363913" cy="4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nk 11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850188" y="4540250"/>
            <a:ext cx="28575" cy="236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12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7907338" y="4546600"/>
            <a:ext cx="36512" cy="185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nk 13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7816850" y="4714875"/>
            <a:ext cx="195263" cy="19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Ink 14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726363" y="5006975"/>
            <a:ext cx="85725" cy="144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Ink 15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7718425" y="4914900"/>
            <a:ext cx="28575" cy="23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Ink 16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847013" y="5059363"/>
            <a:ext cx="87312" cy="134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Ink 17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8001000" y="5013325"/>
            <a:ext cx="133350" cy="39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Ink 18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8007350" y="5060950"/>
            <a:ext cx="127000" cy="30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Ink 19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8226425" y="4953000"/>
            <a:ext cx="141288" cy="13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err="1" smtClean="0">
                <a:latin typeface="Arial" charset="0"/>
              </a:rPr>
              <a:t>nMOS</a:t>
            </a:r>
            <a:r>
              <a:rPr lang="en-US" altLang="en-US" dirty="0" smtClean="0">
                <a:latin typeface="Arial" charset="0"/>
              </a:rPr>
              <a:t> in saturation: </a:t>
            </a:r>
            <a:r>
              <a:rPr lang="en-US" altLang="en-US" dirty="0" err="1" smtClean="0">
                <a:latin typeface="Arial" charset="0"/>
              </a:rPr>
              <a:t>i</a:t>
            </a:r>
            <a:r>
              <a:rPr lang="en-US" altLang="en-US" baseline="-10000" dirty="0" err="1" smtClean="0">
                <a:latin typeface="Arial" charset="0"/>
              </a:rPr>
              <a:t>D</a:t>
            </a:r>
            <a:r>
              <a:rPr lang="en-US" altLang="en-US" dirty="0" smtClean="0">
                <a:latin typeface="Arial" charset="0"/>
              </a:rPr>
              <a:t> vs. </a:t>
            </a:r>
            <a:r>
              <a:rPr lang="en-US" altLang="en-US" dirty="0" err="1" smtClean="0">
                <a:latin typeface="Arial" charset="0"/>
              </a:rPr>
              <a:t>v</a:t>
            </a:r>
            <a:r>
              <a:rPr lang="en-US" altLang="en-US" baseline="-10000" dirty="0" err="1" smtClean="0">
                <a:latin typeface="Arial" charset="0"/>
              </a:rPr>
              <a:t>GS</a:t>
            </a:r>
            <a:endParaRPr lang="en-US" altLang="en-US" dirty="0">
              <a:latin typeface="Arial" charset="0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E8A52-9EC3-4F73-9658-6B8C0B32CBB3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09600" y="5105400"/>
            <a:ext cx="7772400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The </a:t>
            </a:r>
            <a:r>
              <a:rPr lang="en-US" altLang="en-US" i="1" dirty="0" err="1">
                <a:cs typeface="Times New Roman" pitchFamily="18" charset="0"/>
              </a:rPr>
              <a:t>i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 -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characteristic for an enhancement-type NMOS transistor in saturation (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t</a:t>
            </a:r>
            <a:r>
              <a:rPr lang="en-US" altLang="en-US" dirty="0">
                <a:cs typeface="Times New Roman" pitchFamily="18" charset="0"/>
              </a:rPr>
              <a:t> = 1 V and </a:t>
            </a:r>
            <a:r>
              <a:rPr lang="en-US" altLang="en-US" i="1" dirty="0" err="1" smtClean="0">
                <a:cs typeface="Times New Roman" pitchFamily="18" charset="0"/>
              </a:rPr>
              <a:t>k</a:t>
            </a:r>
            <a:r>
              <a:rPr lang="en-US" altLang="en-US" i="1" baseline="-30000" dirty="0" err="1" smtClean="0">
                <a:cs typeface="Times New Roman" pitchFamily="18" charset="0"/>
              </a:rPr>
              <a:t>n</a:t>
            </a:r>
            <a:r>
              <a:rPr lang="en-US" altLang="en-US" dirty="0" smtClean="0">
                <a:cs typeface="Times New Roman" pitchFamily="18" charset="0"/>
              </a:rPr>
              <a:t>= </a:t>
            </a:r>
            <a:r>
              <a:rPr lang="en-US" altLang="en-US" dirty="0">
                <a:cs typeface="Times New Roman" pitchFamily="18" charset="0"/>
              </a:rPr>
              <a:t>0.5 </a:t>
            </a:r>
            <a:r>
              <a:rPr lang="en-US" altLang="en-US" dirty="0" err="1">
                <a:cs typeface="Times New Roman" pitchFamily="18" charset="0"/>
              </a:rPr>
              <a:t>mA</a:t>
            </a:r>
            <a:r>
              <a:rPr lang="en-US" altLang="en-US" dirty="0">
                <a:cs typeface="Times New Roman" pitchFamily="18" charset="0"/>
              </a:rPr>
              <a:t>/V</a:t>
            </a:r>
            <a:r>
              <a:rPr lang="en-US" altLang="en-US" baseline="30000" dirty="0">
                <a:cs typeface="Times New Roman" pitchFamily="18" charset="0"/>
              </a:rPr>
              <a:t>2</a:t>
            </a:r>
            <a:r>
              <a:rPr lang="en-US" altLang="en-US" dirty="0" smtClean="0">
                <a:cs typeface="Times New Roman" pitchFamily="18" charset="0"/>
              </a:rPr>
              <a:t>). 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Drain current is independent on the VDS.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Ids only depends on </a:t>
            </a:r>
            <a:r>
              <a:rPr lang="en-US" altLang="en-US" dirty="0" err="1" smtClean="0">
                <a:cs typeface="Times New Roman" pitchFamily="18" charset="0"/>
              </a:rPr>
              <a:t>Vgs</a:t>
            </a:r>
            <a:r>
              <a:rPr lang="en-US" altLang="en-US" dirty="0" smtClean="0">
                <a:cs typeface="Times New Roman" pitchFamily="18" charset="0"/>
              </a:rPr>
              <a:t> and follows square law of FET.</a:t>
            </a:r>
            <a:endParaRPr lang="en-US" altLang="en-US" dirty="0"/>
          </a:p>
        </p:txBody>
      </p:sp>
      <p:pic>
        <p:nvPicPr>
          <p:cNvPr id="5" name="Picture 3" descr="8212n05_1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524000"/>
            <a:ext cx="4114800" cy="3457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11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9989" y="3635375"/>
            <a:ext cx="111702" cy="2273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13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14688" y="3894138"/>
            <a:ext cx="1002723" cy="232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latin typeface="Arial" charset="0"/>
              </a:rPr>
              <a:t>channel length modulation</a:t>
            </a:r>
            <a:endParaRPr lang="en-US" altLang="en-US" dirty="0">
              <a:latin typeface="Arial" charset="0"/>
            </a:endParaRPr>
          </a:p>
        </p:txBody>
      </p:sp>
      <p:sp>
        <p:nvSpPr>
          <p:cNvPr id="23" name="Date Placeholder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D8F4-F350-463F-96F9-4BDADD1D71ED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09600" y="5867400"/>
            <a:ext cx="7772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 Increasing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baseline="-30000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beyond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DSsat</a:t>
            </a:r>
            <a:r>
              <a:rPr lang="en-US" altLang="en-US" i="1" baseline="-30000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causes the channel pinch-off point to move slightly away from the drain, thus reducing the effective channel length (by </a:t>
            </a:r>
            <a:r>
              <a:rPr lang="en-US" altLang="en-US" dirty="0">
                <a:cs typeface="Times New Roman" pitchFamily="18" charset="0"/>
                <a:sym typeface="Symbol" pitchFamily="18" charset="2"/>
              </a:rPr>
              <a:t></a:t>
            </a:r>
            <a:r>
              <a:rPr lang="en-US" altLang="en-US" i="1" dirty="0">
                <a:cs typeface="Times New Roman" pitchFamily="18" charset="0"/>
              </a:rPr>
              <a:t>L</a:t>
            </a:r>
            <a:r>
              <a:rPr lang="en-US" altLang="en-US" dirty="0">
                <a:cs typeface="Times New Roman" pitchFamily="18" charset="0"/>
              </a:rPr>
              <a:t>).</a:t>
            </a:r>
            <a:endParaRPr lang="en-US" altLang="en-US" dirty="0"/>
          </a:p>
        </p:txBody>
      </p:sp>
      <p:pic>
        <p:nvPicPr>
          <p:cNvPr id="5" name="Picture 3" descr="8212n05_1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2438400"/>
            <a:ext cx="6781800" cy="223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6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13088" y="5011738"/>
            <a:ext cx="360362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7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60775" y="4883150"/>
            <a:ext cx="508000" cy="28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8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30700" y="4984750"/>
            <a:ext cx="366713" cy="20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9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338638" y="3800475"/>
            <a:ext cx="46037" cy="5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10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324350" y="3771900"/>
            <a:ext cx="63500" cy="112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11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311650" y="3771900"/>
            <a:ext cx="96838" cy="100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12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354513" y="3754438"/>
            <a:ext cx="39687" cy="119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nk 13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4297363" y="3798888"/>
            <a:ext cx="144462" cy="3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15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706563" y="1617663"/>
            <a:ext cx="334962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nk 19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2185988" y="1763713"/>
            <a:ext cx="177800" cy="10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Ink 21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2514600" y="1489075"/>
            <a:ext cx="1554163" cy="65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Ink 22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4306888" y="1346200"/>
            <a:ext cx="3171825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Ink 23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857875" y="2005013"/>
            <a:ext cx="890588" cy="192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Ink 27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6904038" y="1930400"/>
            <a:ext cx="6127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Ink 28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7677150" y="2008188"/>
            <a:ext cx="112713" cy="10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Ink 29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8027988" y="1803400"/>
            <a:ext cx="365125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Ink 30"/>
          <p:cNvPicPr>
            <a:picLocks noRot="1" noChangeAspect="1" noEditPoints="1" noChangeArrowheads="1" noChangeShapeType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7978775" y="2054225"/>
            <a:ext cx="490538" cy="30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Complementary MOS or CMOS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FE80-F092-46D6-A9F1-C94BC290C56B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1975" y="1924050"/>
            <a:ext cx="8020050" cy="340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Transfer characteristics of p-Channel enhancement type MOSFET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2085975"/>
            <a:ext cx="8686800" cy="3095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5562600"/>
            <a:ext cx="601697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algn="l"/>
            <a:r>
              <a:rPr lang="en-US" dirty="0" smtClean="0"/>
              <a:t>Symbols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9C9C-042B-48AE-BB58-D980FD462ECC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3489" y="1410897"/>
            <a:ext cx="6615111" cy="5308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FET Types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ADC05-D9D0-484C-8E96-0857C0CD1361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AutoShape 4"/>
          <p:cNvSpPr>
            <a:spLocks/>
          </p:cNvSpPr>
          <p:nvPr/>
        </p:nvSpPr>
        <p:spPr bwMode="auto">
          <a:xfrm>
            <a:off x="2971800" y="2286000"/>
            <a:ext cx="304800" cy="1981200"/>
          </a:xfrm>
          <a:prstGeom prst="leftBrace">
            <a:avLst>
              <a:gd name="adj1" fmla="val 54167"/>
              <a:gd name="adj2" fmla="val 50000"/>
            </a:avLst>
          </a:prstGeom>
          <a:noFill/>
          <a:ln w="25400">
            <a:solidFill>
              <a:srgbClr val="000066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4572000" y="1828800"/>
            <a:ext cx="1463675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en-US" sz="2800" b="0">
                <a:latin typeface="Arial Narrow" pitchFamily="34" charset="0"/>
              </a:rPr>
              <a:t>p-channel</a:t>
            </a:r>
          </a:p>
        </p:txBody>
      </p:sp>
      <p:grpSp>
        <p:nvGrpSpPr>
          <p:cNvPr id="6" name="Group 23"/>
          <p:cNvGrpSpPr>
            <a:grpSpLocks/>
          </p:cNvGrpSpPr>
          <p:nvPr/>
        </p:nvGrpSpPr>
        <p:grpSpPr bwMode="auto">
          <a:xfrm>
            <a:off x="3352800" y="1981200"/>
            <a:ext cx="2682875" cy="823913"/>
            <a:chOff x="2112" y="1248"/>
            <a:chExt cx="1690" cy="519"/>
          </a:xfrm>
        </p:grpSpPr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2112" y="1344"/>
              <a:ext cx="555" cy="32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en-US" sz="2800" b="0">
                  <a:latin typeface="Arial Narrow" pitchFamily="34" charset="0"/>
                </a:rPr>
                <a:t>JFET</a:t>
              </a:r>
            </a:p>
          </p:txBody>
        </p:sp>
        <p:grpSp>
          <p:nvGrpSpPr>
            <p:cNvPr id="8" name="Group 22"/>
            <p:cNvGrpSpPr>
              <a:grpSpLocks/>
            </p:cNvGrpSpPr>
            <p:nvPr/>
          </p:nvGrpSpPr>
          <p:grpSpPr bwMode="auto">
            <a:xfrm>
              <a:off x="2736" y="1248"/>
              <a:ext cx="1066" cy="519"/>
              <a:chOff x="2736" y="1248"/>
              <a:chExt cx="1066" cy="519"/>
            </a:xfrm>
          </p:grpSpPr>
          <p:sp>
            <p:nvSpPr>
              <p:cNvPr id="9" name="AutoShape 7"/>
              <p:cNvSpPr>
                <a:spLocks/>
              </p:cNvSpPr>
              <p:nvPr/>
            </p:nvSpPr>
            <p:spPr bwMode="auto">
              <a:xfrm>
                <a:off x="2736" y="1248"/>
                <a:ext cx="96" cy="480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25400">
                <a:solidFill>
                  <a:srgbClr val="000066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2880" y="1440"/>
                <a:ext cx="922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n-channel</a:t>
                </a:r>
              </a:p>
            </p:txBody>
          </p:sp>
        </p:grpSp>
      </p:grpSp>
      <p:grpSp>
        <p:nvGrpSpPr>
          <p:cNvPr id="11" name="Group 24"/>
          <p:cNvGrpSpPr>
            <a:grpSpLocks/>
          </p:cNvGrpSpPr>
          <p:nvPr/>
        </p:nvGrpSpPr>
        <p:grpSpPr bwMode="auto">
          <a:xfrm>
            <a:off x="3352800" y="2895600"/>
            <a:ext cx="5226050" cy="2195513"/>
            <a:chOff x="2112" y="1824"/>
            <a:chExt cx="3292" cy="1383"/>
          </a:xfrm>
        </p:grpSpPr>
        <p:grpSp>
          <p:nvGrpSpPr>
            <p:cNvPr id="12" name="Group 17"/>
            <p:cNvGrpSpPr>
              <a:grpSpLocks/>
            </p:cNvGrpSpPr>
            <p:nvPr/>
          </p:nvGrpSpPr>
          <p:grpSpPr bwMode="auto">
            <a:xfrm>
              <a:off x="2112" y="2064"/>
              <a:ext cx="1930" cy="903"/>
              <a:chOff x="2112" y="2064"/>
              <a:chExt cx="1930" cy="903"/>
            </a:xfrm>
          </p:grpSpPr>
          <p:sp>
            <p:nvSpPr>
              <p:cNvPr id="21" name="Text Box 6"/>
              <p:cNvSpPr txBox="1">
                <a:spLocks noChangeArrowheads="1"/>
              </p:cNvSpPr>
              <p:nvPr/>
            </p:nvSpPr>
            <p:spPr bwMode="auto">
              <a:xfrm>
                <a:off x="2112" y="2400"/>
                <a:ext cx="882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MOSFET</a:t>
                </a:r>
              </a:p>
            </p:txBody>
          </p:sp>
          <p:sp>
            <p:nvSpPr>
              <p:cNvPr id="22" name="AutoShape 10"/>
              <p:cNvSpPr>
                <a:spLocks/>
              </p:cNvSpPr>
              <p:nvPr/>
            </p:nvSpPr>
            <p:spPr bwMode="auto">
              <a:xfrm>
                <a:off x="3024" y="2208"/>
                <a:ext cx="96" cy="720"/>
              </a:xfrm>
              <a:prstGeom prst="leftBrace">
                <a:avLst>
                  <a:gd name="adj1" fmla="val 62500"/>
                  <a:gd name="adj2" fmla="val 50000"/>
                </a:avLst>
              </a:prstGeom>
              <a:noFill/>
              <a:ln w="25400">
                <a:solidFill>
                  <a:srgbClr val="000066"/>
                </a:solidFill>
                <a:round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3" name="Text Box 11"/>
              <p:cNvSpPr txBox="1">
                <a:spLocks noChangeArrowheads="1"/>
              </p:cNvSpPr>
              <p:nvPr/>
            </p:nvSpPr>
            <p:spPr bwMode="auto">
              <a:xfrm>
                <a:off x="3120" y="2064"/>
                <a:ext cx="922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p-channel</a:t>
                </a:r>
              </a:p>
            </p:txBody>
          </p:sp>
          <p:sp>
            <p:nvSpPr>
              <p:cNvPr id="24" name="Text Box 12"/>
              <p:cNvSpPr txBox="1">
                <a:spLocks noChangeArrowheads="1"/>
              </p:cNvSpPr>
              <p:nvPr/>
            </p:nvSpPr>
            <p:spPr bwMode="auto">
              <a:xfrm>
                <a:off x="3120" y="2640"/>
                <a:ext cx="922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n-channel</a:t>
                </a:r>
              </a:p>
            </p:txBody>
          </p:sp>
        </p:grpSp>
        <p:grpSp>
          <p:nvGrpSpPr>
            <p:cNvPr id="13" name="Group 16"/>
            <p:cNvGrpSpPr>
              <a:grpSpLocks/>
            </p:cNvGrpSpPr>
            <p:nvPr/>
          </p:nvGrpSpPr>
          <p:grpSpPr bwMode="auto">
            <a:xfrm>
              <a:off x="4080" y="1824"/>
              <a:ext cx="1324" cy="711"/>
              <a:chOff x="4080" y="1824"/>
              <a:chExt cx="1324" cy="711"/>
            </a:xfrm>
          </p:grpSpPr>
          <p:sp>
            <p:nvSpPr>
              <p:cNvPr id="18" name="AutoShape 13"/>
              <p:cNvSpPr>
                <a:spLocks/>
              </p:cNvSpPr>
              <p:nvPr/>
            </p:nvSpPr>
            <p:spPr bwMode="auto">
              <a:xfrm>
                <a:off x="4080" y="1968"/>
                <a:ext cx="96" cy="480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25400">
                <a:solidFill>
                  <a:srgbClr val="000066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9" name="Text Box 14"/>
              <p:cNvSpPr txBox="1">
                <a:spLocks noChangeArrowheads="1"/>
              </p:cNvSpPr>
              <p:nvPr/>
            </p:nvSpPr>
            <p:spPr bwMode="auto">
              <a:xfrm>
                <a:off x="4176" y="1824"/>
                <a:ext cx="1228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enhancement</a:t>
                </a:r>
              </a:p>
            </p:txBody>
          </p:sp>
          <p:sp>
            <p:nvSpPr>
              <p:cNvPr id="20" name="Text Box 15"/>
              <p:cNvSpPr txBox="1">
                <a:spLocks noChangeArrowheads="1"/>
              </p:cNvSpPr>
              <p:nvPr/>
            </p:nvSpPr>
            <p:spPr bwMode="auto">
              <a:xfrm>
                <a:off x="4176" y="2208"/>
                <a:ext cx="861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depletion</a:t>
                </a:r>
              </a:p>
            </p:txBody>
          </p:sp>
        </p:grpSp>
        <p:grpSp>
          <p:nvGrpSpPr>
            <p:cNvPr id="14" name="Group 18"/>
            <p:cNvGrpSpPr>
              <a:grpSpLocks/>
            </p:cNvGrpSpPr>
            <p:nvPr/>
          </p:nvGrpSpPr>
          <p:grpSpPr bwMode="auto">
            <a:xfrm>
              <a:off x="4080" y="2496"/>
              <a:ext cx="1324" cy="711"/>
              <a:chOff x="4080" y="1824"/>
              <a:chExt cx="1324" cy="711"/>
            </a:xfrm>
          </p:grpSpPr>
          <p:sp>
            <p:nvSpPr>
              <p:cNvPr id="15" name="AutoShape 19"/>
              <p:cNvSpPr>
                <a:spLocks/>
              </p:cNvSpPr>
              <p:nvPr/>
            </p:nvSpPr>
            <p:spPr bwMode="auto">
              <a:xfrm>
                <a:off x="4080" y="1968"/>
                <a:ext cx="96" cy="480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25400">
                <a:solidFill>
                  <a:srgbClr val="000066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6" name="Text Box 20"/>
              <p:cNvSpPr txBox="1">
                <a:spLocks noChangeArrowheads="1"/>
              </p:cNvSpPr>
              <p:nvPr/>
            </p:nvSpPr>
            <p:spPr bwMode="auto">
              <a:xfrm>
                <a:off x="4176" y="1824"/>
                <a:ext cx="1228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enhancement</a:t>
                </a:r>
              </a:p>
            </p:txBody>
          </p:sp>
          <p:sp>
            <p:nvSpPr>
              <p:cNvPr id="17" name="Text Box 21"/>
              <p:cNvSpPr txBox="1">
                <a:spLocks noChangeArrowheads="1"/>
              </p:cNvSpPr>
              <p:nvPr/>
            </p:nvSpPr>
            <p:spPr bwMode="auto">
              <a:xfrm>
                <a:off x="4176" y="2208"/>
                <a:ext cx="861" cy="3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en-US" sz="2800" b="0">
                    <a:latin typeface="Arial Narrow" pitchFamily="34" charset="0"/>
                  </a:rPr>
                  <a:t>depletion</a:t>
                </a:r>
              </a:p>
            </p:txBody>
          </p:sp>
        </p:grpSp>
      </p:grpSp>
      <p:sp>
        <p:nvSpPr>
          <p:cNvPr id="25" name="TextBox 24"/>
          <p:cNvSpPr txBox="1"/>
          <p:nvPr/>
        </p:nvSpPr>
        <p:spPr>
          <a:xfrm>
            <a:off x="1981200" y="2971800"/>
            <a:ext cx="774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FET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Equations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BABD3-5E6D-44BF-A345-3F6B5D455E2E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1" y="1759921"/>
            <a:ext cx="8153400" cy="4648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How to solve MOS circuit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81A64-A942-429B-8E43-AEE2BAEC463F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9100" y="1887008"/>
            <a:ext cx="8267700" cy="3904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Small Signal Analysis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6B4E0-1A84-4C11-8192-8F8D02664C8A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09600" y="5867400"/>
            <a:ext cx="7772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Conceptual </a:t>
            </a:r>
            <a:r>
              <a:rPr lang="en-US" altLang="en-US" dirty="0">
                <a:cs typeface="Times New Roman" pitchFamily="18" charset="0"/>
              </a:rPr>
              <a:t>circuit utilized to study the operation of the </a:t>
            </a:r>
            <a:r>
              <a:rPr lang="en-US" altLang="en-US" dirty="0" smtClean="0">
                <a:cs typeface="Times New Roman" pitchFamily="18" charset="0"/>
              </a:rPr>
              <a:t>MOSFET </a:t>
            </a:r>
            <a:r>
              <a:rPr lang="en-US" altLang="en-US" dirty="0">
                <a:cs typeface="Times New Roman" pitchFamily="18" charset="0"/>
              </a:rPr>
              <a:t>as an amplifier.</a:t>
            </a:r>
            <a:r>
              <a:rPr lang="en-US" altLang="en-US" dirty="0"/>
              <a:t> </a:t>
            </a:r>
          </a:p>
        </p:txBody>
      </p:sp>
      <p:pic>
        <p:nvPicPr>
          <p:cNvPr id="5" name="Picture 3" descr="8212n05_3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0400" y="1828800"/>
            <a:ext cx="2624138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3084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Small Signal Analysis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EA1BA-FBCA-4263-9B6B-D58B172586FD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533400" y="6324600"/>
            <a:ext cx="7772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Small-signal </a:t>
            </a:r>
            <a:r>
              <a:rPr lang="en-US" altLang="en-US" dirty="0">
                <a:cs typeface="Times New Roman" pitchFamily="18" charset="0"/>
              </a:rPr>
              <a:t>operation of the enhancement MOSFET amplifier.</a:t>
            </a:r>
            <a:r>
              <a:rPr lang="en-US" altLang="en-US" dirty="0"/>
              <a:t> </a:t>
            </a:r>
          </a:p>
        </p:txBody>
      </p:sp>
      <p:pic>
        <p:nvPicPr>
          <p:cNvPr id="5" name="Picture 3" descr="8212n05_3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1905000"/>
            <a:ext cx="395922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928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Total Component Analysis (DC + AC)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B2EE6-C7F9-4EFD-AD5C-5EB6262B39DE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533400" y="6248400"/>
            <a:ext cx="7772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Total instantaneous voltages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i="1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and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.</a:t>
            </a:r>
            <a:r>
              <a:rPr lang="en-US" altLang="en-US" dirty="0"/>
              <a:t> </a:t>
            </a:r>
          </a:p>
        </p:txBody>
      </p:sp>
      <p:pic>
        <p:nvPicPr>
          <p:cNvPr id="5" name="Picture 3" descr="8212n05_3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1524000"/>
            <a:ext cx="4103688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5581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Total component Analysis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CCA67-B693-473A-ABDC-D27CAA00F9D9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524000"/>
            <a:ext cx="8391525" cy="43148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21745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Total component Analysis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CCD60-4AB3-49E8-AB8D-C9F7B76EAE11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447800"/>
            <a:ext cx="7015163" cy="52308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5" name="Ink 6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80213" y="3486150"/>
            <a:ext cx="1000125" cy="74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7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88300" y="3756025"/>
            <a:ext cx="158750" cy="6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9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796088" y="4410075"/>
            <a:ext cx="14224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18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355013" y="4989513"/>
            <a:ext cx="350837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14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588375" y="5218113"/>
            <a:ext cx="128588" cy="15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17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734425" y="5222875"/>
            <a:ext cx="79375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20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8085138" y="5268913"/>
            <a:ext cx="92075" cy="11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21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185150" y="5275263"/>
            <a:ext cx="79375" cy="10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6562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0" name="Date Placeholder 3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4E55-B935-4AA9-80B7-47E076E87840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41" name="Slide Number Placeholder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4" name="Ink 5"/>
          <p:cNvPicPr>
            <a:picLocks noRot="1" noChangeAspect="1" noEditPoints="1" noChangeArrowheads="1" noChangeShapeType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31888" y="2247900"/>
            <a:ext cx="323850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Ink 6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85925" y="2343150"/>
            <a:ext cx="139700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11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71875" y="2816225"/>
            <a:ext cx="625475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10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98775" y="2900363"/>
            <a:ext cx="557213" cy="28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9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636963" y="2276475"/>
            <a:ext cx="166687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8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139950" y="1963738"/>
            <a:ext cx="946150" cy="88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30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72013" y="1984375"/>
            <a:ext cx="1112837" cy="71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29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124325" y="2201863"/>
            <a:ext cx="363538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28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6018213" y="2011363"/>
            <a:ext cx="14414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33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2892425" y="3505200"/>
            <a:ext cx="39688" cy="109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Ink 44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5653088" y="6488113"/>
            <a:ext cx="130175" cy="42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Ink 57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3719513" y="1698625"/>
            <a:ext cx="274637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Ink 58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4098925" y="1225550"/>
            <a:ext cx="822325" cy="265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Ink 59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080000" y="1235075"/>
            <a:ext cx="485775" cy="217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Ink 60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5683250" y="1184275"/>
            <a:ext cx="10350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Ink 61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6829425" y="1154113"/>
            <a:ext cx="720725" cy="233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Ink 62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7716838" y="1039813"/>
            <a:ext cx="1019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Ink 63"/>
          <p:cNvPicPr>
            <a:picLocks noRot="1" noChangeAspect="1" noEditPoints="1" noChangeArrowheads="1" noChangeShapeType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4095750" y="1581150"/>
            <a:ext cx="131763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Ink 64"/>
          <p:cNvPicPr>
            <a:picLocks noRot="1" noChangeAspect="1" noEditPoints="1" noChangeArrowheads="1" noChangeShapeType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4365625" y="1543050"/>
            <a:ext cx="9366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nk 65"/>
          <p:cNvPicPr>
            <a:picLocks noRot="1" noChangeAspect="1" noEditPoints="1" noChangeArrowheads="1" noChangeShapeType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5521325" y="1490663"/>
            <a:ext cx="222250" cy="19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nk 66"/>
          <p:cNvPicPr>
            <a:picLocks noRot="1" noChangeAspect="1" noEditPoints="1" noChangeArrowheads="1" noChangeShapeType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5945188" y="1549400"/>
            <a:ext cx="127000" cy="11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nk 67"/>
          <p:cNvPicPr>
            <a:picLocks noRot="1" noChangeAspect="1" noEditPoints="1" noChangeArrowheads="1" noChangeShapeType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6316663" y="1439863"/>
            <a:ext cx="1127125" cy="22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8551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Small Signal Model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313BE-06CA-46AF-B112-EE6086C5CAA0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09600" y="5181600"/>
            <a:ext cx="77724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Small-signal </a:t>
            </a:r>
            <a:r>
              <a:rPr lang="en-US" altLang="en-US" dirty="0">
                <a:cs typeface="Times New Roman" pitchFamily="18" charset="0"/>
              </a:rPr>
              <a:t>models for the MOSFET: (a) neglecting the dependence of </a:t>
            </a:r>
            <a:r>
              <a:rPr lang="en-US" altLang="en-US" i="1" dirty="0" err="1">
                <a:cs typeface="Times New Roman" pitchFamily="18" charset="0"/>
              </a:rPr>
              <a:t>i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 on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in saturation (channel-length modulation effect); and (b) including the effect of channel-length modulation modeled by output resistance </a:t>
            </a:r>
            <a:r>
              <a:rPr lang="en-US" altLang="en-US" i="1" dirty="0" err="1">
                <a:cs typeface="Times New Roman" pitchFamily="18" charset="0"/>
              </a:rPr>
              <a:t>r</a:t>
            </a:r>
            <a:r>
              <a:rPr lang="en-US" altLang="en-US" i="1" baseline="-30000" dirty="0" err="1">
                <a:cs typeface="Times New Roman" pitchFamily="18" charset="0"/>
              </a:rPr>
              <a:t>o</a:t>
            </a:r>
            <a:r>
              <a:rPr lang="en-US" altLang="en-US" dirty="0">
                <a:cs typeface="Times New Roman" pitchFamily="18" charset="0"/>
              </a:rPr>
              <a:t> = |</a:t>
            </a:r>
            <a:r>
              <a:rPr lang="en-US" altLang="en-US" i="1" dirty="0">
                <a:cs typeface="Times New Roman" pitchFamily="18" charset="0"/>
              </a:rPr>
              <a:t>V</a:t>
            </a:r>
            <a:r>
              <a:rPr lang="en-US" altLang="en-US" i="1" baseline="-30000" dirty="0">
                <a:cs typeface="Times New Roman" pitchFamily="18" charset="0"/>
              </a:rPr>
              <a:t>A</a:t>
            </a:r>
            <a:r>
              <a:rPr lang="en-US" altLang="en-US" i="1" dirty="0">
                <a:cs typeface="Times New Roman" pitchFamily="18" charset="0"/>
              </a:rPr>
              <a:t>|</a:t>
            </a:r>
            <a:r>
              <a:rPr lang="en-US" altLang="en-US" i="1" baseline="-30000" dirty="0">
                <a:cs typeface="Times New Roman" pitchFamily="18" charset="0"/>
              </a:rPr>
              <a:t>/</a:t>
            </a:r>
            <a:r>
              <a:rPr lang="en-US" altLang="en-US" i="1" dirty="0">
                <a:cs typeface="Times New Roman" pitchFamily="18" charset="0"/>
              </a:rPr>
              <a:t>I</a:t>
            </a:r>
            <a:r>
              <a:rPr lang="en-US" altLang="en-US" i="1" baseline="-30000" dirty="0">
                <a:cs typeface="Times New Roman" pitchFamily="18" charset="0"/>
              </a:rPr>
              <a:t>D</a:t>
            </a:r>
            <a:r>
              <a:rPr lang="en-US" altLang="en-US" i="1" dirty="0">
                <a:cs typeface="Times New Roman" pitchFamily="18" charset="0"/>
              </a:rPr>
              <a:t>.</a:t>
            </a:r>
            <a:endParaRPr lang="en-US" altLang="en-US" dirty="0"/>
          </a:p>
        </p:txBody>
      </p:sp>
      <p:pic>
        <p:nvPicPr>
          <p:cNvPr id="5" name="Picture 3" descr="8212n05_34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905000"/>
            <a:ext cx="3684588" cy="2487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 descr="8212n05_34b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1905000"/>
            <a:ext cx="4267200" cy="248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5803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1205-1B0B-456E-93F1-6ADD252D1FD0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981200"/>
            <a:ext cx="8686800" cy="559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19400" y="2895600"/>
            <a:ext cx="22479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Enhancement Type n-channel MOSFET Structure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9384A-0E63-436B-A22B-A7293A213AA2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585053"/>
            <a:ext cx="3852033" cy="2910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1438276"/>
            <a:ext cx="4484948" cy="2981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14400" y="4555067"/>
            <a:ext cx="1981200" cy="19981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52800" y="4594146"/>
            <a:ext cx="4114800" cy="1959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538164"/>
            <a:ext cx="8620125" cy="5439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24CE-E66F-4AC1-8A1A-DB75088C0E90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11"/>
          <a:stretch/>
        </p:blipFill>
        <p:spPr>
          <a:xfrm>
            <a:off x="304800" y="914400"/>
            <a:ext cx="8617971" cy="51054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87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3"/>
          <a:stretch/>
        </p:blipFill>
        <p:spPr>
          <a:xfrm>
            <a:off x="228600" y="1066800"/>
            <a:ext cx="8493375" cy="52117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6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2" r="3027" b="13125"/>
          <a:stretch/>
        </p:blipFill>
        <p:spPr>
          <a:xfrm>
            <a:off x="457200" y="609600"/>
            <a:ext cx="8153400" cy="569149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8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0" t="10497" r="-569" b="166"/>
          <a:stretch/>
        </p:blipFill>
        <p:spPr>
          <a:xfrm>
            <a:off x="381000" y="304800"/>
            <a:ext cx="8305800" cy="605756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3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5" t="12122" r="10603"/>
          <a:stretch/>
        </p:blipFill>
        <p:spPr>
          <a:xfrm>
            <a:off x="685800" y="304800"/>
            <a:ext cx="7848600" cy="6252507"/>
          </a:xfrm>
        </p:spPr>
      </p:pic>
    </p:spTree>
    <p:extLst>
      <p:ext uri="{BB962C8B-B14F-4D97-AF65-F5344CB8AC3E}">
        <p14:creationId xmlns:p14="http://schemas.microsoft.com/office/powerpoint/2010/main" val="208613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LTSpice</a:t>
            </a:r>
            <a:r>
              <a:rPr lang="en-US" dirty="0" smtClean="0"/>
              <a:t> Simulations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5" t="25568" r="14730" b="10103"/>
          <a:stretch/>
        </p:blipFill>
        <p:spPr bwMode="auto">
          <a:xfrm>
            <a:off x="152400" y="1371600"/>
            <a:ext cx="8890816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952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610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to set NMOS parameters (</a:t>
            </a:r>
            <a:r>
              <a:rPr lang="en-US" dirty="0" err="1" smtClean="0"/>
              <a:t>Vtn</a:t>
            </a:r>
            <a:r>
              <a:rPr lang="en-US" dirty="0" smtClean="0"/>
              <a:t>, </a:t>
            </a:r>
            <a:r>
              <a:rPr lang="en-US" dirty="0" err="1" smtClean="0"/>
              <a:t>Kp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r>
              <a:rPr lang="en-US" dirty="0" smtClean="0"/>
              <a:t>Right click on the screen -&gt; Draft-&gt; Spice Directive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0" t="23505" r="14639" b="10515"/>
          <a:stretch/>
        </p:blipFill>
        <p:spPr bwMode="auto">
          <a:xfrm>
            <a:off x="533400" y="2124663"/>
            <a:ext cx="7696200" cy="4483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609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05" y="274638"/>
            <a:ext cx="8636195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set NMOS parameters (</a:t>
            </a:r>
            <a:r>
              <a:rPr lang="en-US" dirty="0" err="1"/>
              <a:t>Vtn</a:t>
            </a:r>
            <a:r>
              <a:rPr lang="en-US" dirty="0"/>
              <a:t>, </a:t>
            </a:r>
            <a:r>
              <a:rPr lang="en-US" dirty="0" err="1"/>
              <a:t>Kp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7" t="24468" r="5980" b="10653"/>
          <a:stretch/>
        </p:blipFill>
        <p:spPr bwMode="auto">
          <a:xfrm>
            <a:off x="50605" y="1371600"/>
            <a:ext cx="9056819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042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371600"/>
            <a:ext cx="9067800" cy="5100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974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rgbClr val="FF0000"/>
                </a:solidFill>
              </a:rPr>
              <a:t>Applying gate </a:t>
            </a:r>
            <a:r>
              <a:rPr lang="en-US" sz="3200" dirty="0" err="1" smtClean="0">
                <a:solidFill>
                  <a:srgbClr val="FF0000"/>
                </a:solidFill>
              </a:rPr>
              <a:t>volatge</a:t>
            </a:r>
            <a:r>
              <a:rPr lang="en-US" sz="3200" dirty="0" smtClean="0">
                <a:solidFill>
                  <a:srgbClr val="FF0000"/>
                </a:solidFill>
              </a:rPr>
              <a:t> (V</a:t>
            </a:r>
            <a:r>
              <a:rPr lang="en-US" sz="2000" dirty="0" smtClean="0">
                <a:solidFill>
                  <a:srgbClr val="FF0000"/>
                </a:solidFill>
              </a:rPr>
              <a:t>GS</a:t>
            </a:r>
            <a:r>
              <a:rPr lang="en-US" sz="3200" dirty="0" smtClean="0">
                <a:solidFill>
                  <a:srgbClr val="FF0000"/>
                </a:solidFill>
              </a:rPr>
              <a:t>)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458200" cy="57150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With no gate voltage       Two back to back diodes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Applying V</a:t>
            </a:r>
            <a:r>
              <a:rPr lang="en-US" sz="1400" dirty="0" smtClean="0"/>
              <a:t>GS           </a:t>
            </a:r>
            <a:r>
              <a:rPr lang="en-US" sz="2000" dirty="0" smtClean="0"/>
              <a:t>pushed down the holes and leave a depletion region populated by –</a:t>
            </a:r>
            <a:r>
              <a:rPr lang="en-US" sz="2000" dirty="0" err="1" smtClean="0"/>
              <a:t>ve</a:t>
            </a:r>
            <a:r>
              <a:rPr lang="en-US" sz="2000" dirty="0" smtClean="0"/>
              <a:t> charges associated with accepter atoms, attracts electrons from n+ source and drain regions       n-channel       inversion layer (p to n)</a:t>
            </a:r>
          </a:p>
          <a:p>
            <a:r>
              <a:rPr lang="en-US" sz="2000" dirty="0" smtClean="0"/>
              <a:t>The value of V</a:t>
            </a:r>
            <a:r>
              <a:rPr lang="en-US" sz="1400" dirty="0" smtClean="0"/>
              <a:t>GS </a:t>
            </a:r>
            <a:r>
              <a:rPr lang="en-US" sz="2000" dirty="0" smtClean="0"/>
              <a:t>which accumulates </a:t>
            </a:r>
            <a:r>
              <a:rPr lang="en-US" sz="2000" dirty="0" err="1" smtClean="0"/>
              <a:t>sufficent</a:t>
            </a:r>
            <a:r>
              <a:rPr lang="en-US" sz="2000" dirty="0" smtClean="0"/>
              <a:t> electrons to form a channel is called </a:t>
            </a:r>
            <a:r>
              <a:rPr lang="en-US" sz="2000" b="1" dirty="0" smtClean="0"/>
              <a:t>threshold voltage </a:t>
            </a:r>
            <a:r>
              <a:rPr lang="en-US" sz="2000" dirty="0" smtClean="0"/>
              <a:t>(</a:t>
            </a:r>
            <a:r>
              <a:rPr lang="en-US" sz="2000" dirty="0" err="1" smtClean="0"/>
              <a:t>Vt</a:t>
            </a:r>
            <a:r>
              <a:rPr lang="en-US" sz="2000" dirty="0" smtClean="0"/>
              <a:t>) </a:t>
            </a:r>
          </a:p>
          <a:p>
            <a:r>
              <a:rPr lang="en-US" sz="2000" dirty="0" smtClean="0"/>
              <a:t>Gate and body form a parallel plate capacitor, oxide layer acts as capacitor dielectric. Positive voltage on top plate accumulate –</a:t>
            </a:r>
            <a:r>
              <a:rPr lang="en-US" sz="2000" dirty="0" err="1" smtClean="0"/>
              <a:t>ve</a:t>
            </a:r>
            <a:r>
              <a:rPr lang="en-US" sz="2000" dirty="0" smtClean="0"/>
              <a:t> charges in channel </a:t>
            </a:r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F6F8-2525-4900-96E4-5DC471EC1E64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Right Arrow 3"/>
          <p:cNvSpPr/>
          <p:nvPr/>
        </p:nvSpPr>
        <p:spPr>
          <a:xfrm>
            <a:off x="2895600" y="1371600"/>
            <a:ext cx="2286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1524000"/>
            <a:ext cx="2971800" cy="2262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ight Arrow 7"/>
          <p:cNvSpPr/>
          <p:nvPr/>
        </p:nvSpPr>
        <p:spPr>
          <a:xfrm>
            <a:off x="2057400" y="4648200"/>
            <a:ext cx="2286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562600" y="5257800"/>
            <a:ext cx="2286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536" y="1219200"/>
            <a:ext cx="8229600" cy="4525963"/>
          </a:xfrm>
        </p:spPr>
        <p:txBody>
          <a:bodyPr/>
          <a:lstStyle/>
          <a:p>
            <a:r>
              <a:rPr lang="en-US" dirty="0" smtClean="0"/>
              <a:t>Press OK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1" t="24817" r="4400" b="8811"/>
          <a:stretch/>
        </p:blipFill>
        <p:spPr bwMode="auto">
          <a:xfrm>
            <a:off x="457200" y="2139885"/>
            <a:ext cx="8587819" cy="4260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648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DC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dirty="0" smtClean="0"/>
              <a:t>Press Run from Simulate menu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1676400"/>
            <a:ext cx="89408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817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676400"/>
            <a:ext cx="85344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903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0533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093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1828800"/>
            <a:ext cx="8712201" cy="4900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348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880533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9038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0200"/>
            <a:ext cx="880533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267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1447800"/>
            <a:ext cx="8805334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499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" y="1447800"/>
            <a:ext cx="9076267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030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0200"/>
            <a:ext cx="8669867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13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Small V</a:t>
            </a:r>
            <a:r>
              <a:rPr lang="en-US" sz="2000" dirty="0" smtClean="0">
                <a:solidFill>
                  <a:srgbClr val="FF0000"/>
                </a:solidFill>
              </a:rPr>
              <a:t>GS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5" name="Date Placeholder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0792-9922-4A65-B82B-ECC34CE9AB51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46" name="Slide Number Placeholder 4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09600" y="5867400"/>
            <a:ext cx="7772400" cy="1061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An NMOS transistor with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&lt;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10000" dirty="0" err="1">
                <a:cs typeface="Times New Roman" pitchFamily="18" charset="0"/>
              </a:rPr>
              <a:t>t</a:t>
            </a:r>
            <a:r>
              <a:rPr lang="en-US" altLang="en-US" i="1" baseline="-30000" dirty="0">
                <a:cs typeface="Times New Roman" pitchFamily="18" charset="0"/>
              </a:rPr>
              <a:t> </a:t>
            </a:r>
            <a:br>
              <a:rPr lang="en-US" altLang="en-US" i="1" baseline="-30000" dirty="0">
                <a:cs typeface="Times New Roman" pitchFamily="18" charset="0"/>
              </a:rPr>
            </a:br>
            <a:r>
              <a:rPr lang="en-US" altLang="en-US" i="1" baseline="-30000" dirty="0">
                <a:cs typeface="Times New Roman" pitchFamily="18" charset="0"/>
              </a:rPr>
              <a:t>  </a:t>
            </a:r>
            <a:r>
              <a:rPr lang="en-US" altLang="en-US" dirty="0" smtClean="0">
                <a:cs typeface="Times New Roman" pitchFamily="18" charset="0"/>
              </a:rPr>
              <a:t>The </a:t>
            </a:r>
            <a:r>
              <a:rPr lang="en-US" altLang="en-US" dirty="0">
                <a:cs typeface="Times New Roman" pitchFamily="18" charset="0"/>
              </a:rPr>
              <a:t>device acts as an open circuit.</a:t>
            </a:r>
          </a:p>
          <a:p>
            <a:pPr algn="l" eaLnBrk="1" hangingPunct="1">
              <a:spcBef>
                <a:spcPct val="50000"/>
              </a:spcBef>
            </a:pPr>
            <a:endParaRPr lang="en-US" altLang="en-US" dirty="0"/>
          </a:p>
        </p:txBody>
      </p:sp>
      <p:pic>
        <p:nvPicPr>
          <p:cNvPr id="5" name="Ink 24"/>
          <p:cNvPicPr>
            <a:picLocks noRot="1" noChangeAspect="1" noEditPoints="1" noChangeArrowheads="1" noChangeShapeType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73488" y="2470150"/>
            <a:ext cx="17462" cy="20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25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0125" y="2922588"/>
            <a:ext cx="14288" cy="14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26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6050" y="3230563"/>
            <a:ext cx="20638" cy="11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30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947863" y="1787525"/>
            <a:ext cx="460375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31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601913" y="1824038"/>
            <a:ext cx="192087" cy="23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32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965450" y="1717675"/>
            <a:ext cx="21590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33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973263" y="2257425"/>
            <a:ext cx="477837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nk 34"/>
          <p:cNvPicPr>
            <a:picLocks noRot="1" noChangeAspect="1" noEditPoints="1" noChangeArrowheads="1" noChangeShapeType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646363" y="2371725"/>
            <a:ext cx="155575" cy="13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nk 35"/>
          <p:cNvPicPr>
            <a:picLocks noRot="1" noChangeAspect="1" noEditPoints="1" noChangeArrowheads="1" noChangeShapeType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546475" y="1722438"/>
            <a:ext cx="141288" cy="976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Ink 36"/>
          <p:cNvPicPr>
            <a:picLocks noRot="1" noChangeAspect="1" noEditPoints="1" noChangeArrowheads="1" noChangeShapeType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3876675" y="2151063"/>
            <a:ext cx="396875" cy="16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nk 37"/>
          <p:cNvPicPr>
            <a:picLocks noRot="1" noChangeAspect="1" noEditPoints="1" noChangeArrowheads="1" noChangeShapeType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4792663" y="1917700"/>
            <a:ext cx="1504950" cy="242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Ink 39"/>
          <p:cNvPicPr>
            <a:picLocks noRot="1" noChangeAspect="1" noEditPoints="1" noChangeArrowheads="1" noChangeShapeType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012825" y="3014663"/>
            <a:ext cx="488950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Ink 40"/>
          <p:cNvPicPr>
            <a:picLocks noRot="1" noChangeAspect="1" noEditPoints="1" noChangeArrowheads="1" noChangeShapeType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735138" y="3043238"/>
            <a:ext cx="858837" cy="26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Ink 41"/>
          <p:cNvPicPr>
            <a:picLocks noRot="1" noChangeAspect="1" noEditPoints="1" noChangeArrowheads="1" noChangeShapeType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738438" y="3001963"/>
            <a:ext cx="908050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Ink 42"/>
          <p:cNvPicPr>
            <a:picLocks noRot="1" noChangeAspect="1" noEditPoints="1" noChangeArrowheads="1" noChangeShapeType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3859213" y="2936875"/>
            <a:ext cx="966787" cy="41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Ink 43"/>
          <p:cNvPicPr>
            <a:picLocks noRot="1" noChangeAspect="1" noEditPoints="1" noChangeArrowheads="1" noChangeShapeType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5106988" y="2924175"/>
            <a:ext cx="449262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Ink 44"/>
          <p:cNvPicPr>
            <a:picLocks noRot="1" noChangeAspect="1" noEditPoints="1" noChangeArrowheads="1" noChangeShapeType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5891213" y="2895600"/>
            <a:ext cx="238125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Ink 45"/>
          <p:cNvPicPr>
            <a:picLocks noRot="1" noChangeAspect="1" noEditPoints="1" noChangeArrowheads="1" noChangeShapeType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6286500" y="2773363"/>
            <a:ext cx="18415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Ink 46"/>
          <p:cNvPicPr>
            <a:picLocks noRot="1" noChangeAspect="1" noEditPoints="1" noChangeArrowheads="1" noChangeShapeType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1025525" y="3438525"/>
            <a:ext cx="231775" cy="242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Ink 47"/>
          <p:cNvPicPr>
            <a:picLocks noRot="1" noChangeAspect="1" noEditPoints="1" noChangeArrowheads="1" noChangeShapeType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1506538" y="3438525"/>
            <a:ext cx="762000" cy="223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Ink 48"/>
          <p:cNvPicPr>
            <a:picLocks noRot="1" noChangeAspect="1" noEditPoints="1" noChangeArrowheads="1" noChangeShapeType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2570163" y="3495675"/>
            <a:ext cx="142875" cy="13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Ink 49"/>
          <p:cNvPicPr>
            <a:picLocks noRot="1" noChangeAspect="1" noEditPoints="1" noChangeArrowheads="1" noChangeShapeType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3105150" y="3384550"/>
            <a:ext cx="1531938" cy="385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Ink 50"/>
          <p:cNvPicPr>
            <a:picLocks noRot="1" noChangeAspect="1" noEditPoints="1" noChangeArrowheads="1" noChangeShapeType="1"/>
          </p:cNvPicPr>
          <p:nvPr/>
        </p:nvPicPr>
        <p:blipFill>
          <a:blip r:embed="rId24" cstate="print"/>
          <a:srcRect/>
          <a:stretch>
            <a:fillRect/>
          </a:stretch>
        </p:blipFill>
        <p:spPr bwMode="auto">
          <a:xfrm>
            <a:off x="4938713" y="3262313"/>
            <a:ext cx="1079500" cy="265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Ink 51"/>
          <p:cNvPicPr>
            <a:picLocks noRot="1" noChangeAspect="1" noEditPoints="1" noChangeArrowheads="1" noChangeShapeType="1"/>
          </p:cNvPicPr>
          <p:nvPr/>
        </p:nvPicPr>
        <p:blipFill>
          <a:blip r:embed="rId25" cstate="print"/>
          <a:srcRect/>
          <a:stretch>
            <a:fillRect/>
          </a:stretch>
        </p:blipFill>
        <p:spPr bwMode="auto">
          <a:xfrm>
            <a:off x="6338888" y="3249613"/>
            <a:ext cx="1027112" cy="233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Ink 52"/>
          <p:cNvPicPr>
            <a:picLocks noRot="1" noChangeAspect="1" noEditPoints="1" noChangeArrowheads="1" noChangeShapeType="1"/>
          </p:cNvPicPr>
          <p:nvPr/>
        </p:nvPicPr>
        <p:blipFill>
          <a:blip r:embed="rId26" cstate="print"/>
          <a:srcRect/>
          <a:stretch>
            <a:fillRect/>
          </a:stretch>
        </p:blipFill>
        <p:spPr bwMode="auto">
          <a:xfrm>
            <a:off x="1030288" y="3862388"/>
            <a:ext cx="814387" cy="19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Ink 53"/>
          <p:cNvPicPr>
            <a:picLocks noRot="1" noChangeAspect="1" noEditPoints="1" noChangeArrowheads="1" noChangeShapeType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2093913" y="3778250"/>
            <a:ext cx="50641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Ink 54"/>
          <p:cNvPicPr>
            <a:picLocks noRot="1" noChangeAspect="1" noEditPoints="1" noChangeArrowheads="1" noChangeShapeType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2881313" y="3790950"/>
            <a:ext cx="744537" cy="217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Ink 55"/>
          <p:cNvPicPr>
            <a:picLocks noRot="1" noChangeAspect="1" noEditPoints="1" noChangeArrowheads="1" noChangeShapeType="1"/>
          </p:cNvPicPr>
          <p:nvPr/>
        </p:nvPicPr>
        <p:blipFill>
          <a:blip r:embed="rId29" cstate="print"/>
          <a:srcRect/>
          <a:stretch>
            <a:fillRect/>
          </a:stretch>
        </p:blipFill>
        <p:spPr bwMode="auto">
          <a:xfrm>
            <a:off x="7661275" y="4530725"/>
            <a:ext cx="14288" cy="2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Ink 57"/>
          <p:cNvPicPr>
            <a:picLocks noRot="1" noChangeAspect="1" noEditPoints="1" noChangeArrowheads="1" noChangeShapeType="1"/>
          </p:cNvPicPr>
          <p:nvPr/>
        </p:nvPicPr>
        <p:blipFill>
          <a:blip r:embed="rId30" cstate="print"/>
          <a:srcRect/>
          <a:stretch>
            <a:fillRect/>
          </a:stretch>
        </p:blipFill>
        <p:spPr bwMode="auto">
          <a:xfrm>
            <a:off x="4879975" y="4033838"/>
            <a:ext cx="434975" cy="2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Ink 58"/>
          <p:cNvPicPr>
            <a:picLocks noRot="1" noChangeAspect="1" noEditPoints="1" noChangeArrowheads="1" noChangeShapeType="1"/>
          </p:cNvPicPr>
          <p:nvPr/>
        </p:nvPicPr>
        <p:blipFill>
          <a:blip r:embed="rId31" cstate="print"/>
          <a:srcRect/>
          <a:stretch>
            <a:fillRect/>
          </a:stretch>
        </p:blipFill>
        <p:spPr bwMode="auto">
          <a:xfrm>
            <a:off x="5464175" y="4084638"/>
            <a:ext cx="142875" cy="14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Ink 62"/>
          <p:cNvPicPr>
            <a:picLocks noRot="1" noChangeAspect="1" noEditPoints="1" noChangeArrowheads="1" noChangeShapeType="1"/>
          </p:cNvPicPr>
          <p:nvPr/>
        </p:nvPicPr>
        <p:blipFill>
          <a:blip r:embed="rId32" cstate="print"/>
          <a:srcRect/>
          <a:stretch>
            <a:fillRect/>
          </a:stretch>
        </p:blipFill>
        <p:spPr bwMode="auto">
          <a:xfrm>
            <a:off x="5784850" y="3995738"/>
            <a:ext cx="312738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Ink 60"/>
          <p:cNvPicPr>
            <a:picLocks noRot="1" noChangeAspect="1" noEditPoints="1" noChangeArrowheads="1" noChangeShapeType="1"/>
          </p:cNvPicPr>
          <p:nvPr/>
        </p:nvPicPr>
        <p:blipFill>
          <a:blip r:embed="rId33" cstate="print"/>
          <a:srcRect/>
          <a:stretch>
            <a:fillRect/>
          </a:stretch>
        </p:blipFill>
        <p:spPr bwMode="auto">
          <a:xfrm>
            <a:off x="3789363" y="4300538"/>
            <a:ext cx="1344612" cy="541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nk 61"/>
          <p:cNvPicPr>
            <a:picLocks noRot="1" noChangeAspect="1" noEditPoints="1" noChangeArrowheads="1" noChangeShapeType="1"/>
          </p:cNvPicPr>
          <p:nvPr/>
        </p:nvPicPr>
        <p:blipFill>
          <a:blip r:embed="rId34" cstate="print"/>
          <a:srcRect/>
          <a:stretch>
            <a:fillRect/>
          </a:stretch>
        </p:blipFill>
        <p:spPr bwMode="auto">
          <a:xfrm>
            <a:off x="3162300" y="4643438"/>
            <a:ext cx="247015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nk 73"/>
          <p:cNvPicPr>
            <a:picLocks noRot="1" noChangeAspect="1" noEditPoints="1" noChangeArrowheads="1" noChangeShapeType="1"/>
          </p:cNvPicPr>
          <p:nvPr/>
        </p:nvPicPr>
        <p:blipFill>
          <a:blip r:embed="rId35" cstate="print"/>
          <a:srcRect/>
          <a:stretch>
            <a:fillRect/>
          </a:stretch>
        </p:blipFill>
        <p:spPr bwMode="auto">
          <a:xfrm>
            <a:off x="5461000" y="4257675"/>
            <a:ext cx="114300" cy="61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nk 69"/>
          <p:cNvPicPr>
            <a:picLocks noRot="1" noChangeAspect="1" noEditPoints="1" noChangeArrowheads="1" noChangeShapeType="1"/>
          </p:cNvPicPr>
          <p:nvPr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2952750" y="4838700"/>
            <a:ext cx="2828925" cy="96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Ink 70"/>
          <p:cNvPicPr>
            <a:picLocks noRot="1" noChangeAspect="1" noEditPoints="1" noChangeArrowheads="1" noChangeShapeType="1"/>
          </p:cNvPicPr>
          <p:nvPr/>
        </p:nvPicPr>
        <p:blipFill>
          <a:blip r:embed="rId37" cstate="print"/>
          <a:srcRect/>
          <a:stretch>
            <a:fillRect/>
          </a:stretch>
        </p:blipFill>
        <p:spPr bwMode="auto">
          <a:xfrm>
            <a:off x="4649788" y="4095750"/>
            <a:ext cx="109537" cy="14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Ink 71"/>
          <p:cNvPicPr>
            <a:picLocks noRot="1" noChangeAspect="1" noEditPoints="1" noChangeArrowheads="1" noChangeShapeType="1"/>
          </p:cNvPicPr>
          <p:nvPr/>
        </p:nvPicPr>
        <p:blipFill>
          <a:blip r:embed="rId38" cstate="print"/>
          <a:srcRect/>
          <a:stretch>
            <a:fillRect/>
          </a:stretch>
        </p:blipFill>
        <p:spPr bwMode="auto">
          <a:xfrm>
            <a:off x="4446588" y="4117975"/>
            <a:ext cx="104775" cy="131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Ink 77"/>
          <p:cNvPicPr>
            <a:picLocks noRot="1" noChangeAspect="1" noEditPoints="1" noChangeArrowheads="1" noChangeShapeType="1"/>
          </p:cNvPicPr>
          <p:nvPr/>
        </p:nvPicPr>
        <p:blipFill>
          <a:blip r:embed="rId39" cstate="print"/>
          <a:srcRect/>
          <a:stretch>
            <a:fillRect/>
          </a:stretch>
        </p:blipFill>
        <p:spPr bwMode="auto">
          <a:xfrm>
            <a:off x="3611563" y="4891088"/>
            <a:ext cx="1222375" cy="53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3" name="Ink 76"/>
          <p:cNvPicPr>
            <a:picLocks noRot="1" noChangeAspect="1" noEditPoints="1" noChangeArrowheads="1" noChangeShapeType="1"/>
          </p:cNvPicPr>
          <p:nvPr/>
        </p:nvPicPr>
        <p:blipFill>
          <a:blip r:embed="rId40" cstate="print"/>
          <a:srcRect/>
          <a:stretch>
            <a:fillRect/>
          </a:stretch>
        </p:blipFill>
        <p:spPr bwMode="auto">
          <a:xfrm>
            <a:off x="3171825" y="5422900"/>
            <a:ext cx="368300" cy="211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" name="Ink 79"/>
          <p:cNvPicPr>
            <a:picLocks noRot="1" noChangeAspect="1" noEditPoints="1" noChangeArrowheads="1" noChangeShapeType="1"/>
          </p:cNvPicPr>
          <p:nvPr/>
        </p:nvPicPr>
        <p:blipFill>
          <a:blip r:embed="rId41" cstate="print"/>
          <a:srcRect/>
          <a:stretch>
            <a:fillRect/>
          </a:stretch>
        </p:blipFill>
        <p:spPr bwMode="auto">
          <a:xfrm>
            <a:off x="3789363" y="5181600"/>
            <a:ext cx="142875" cy="115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235" y="1143000"/>
            <a:ext cx="880533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878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Peak value of the Vin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" y="1676400"/>
            <a:ext cx="8805331" cy="4952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297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Peak Value of </a:t>
            </a:r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392936"/>
            <a:ext cx="89408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490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5" t="23167" r="13281" b="7666"/>
          <a:stretch/>
        </p:blipFill>
        <p:spPr bwMode="auto">
          <a:xfrm>
            <a:off x="685800" y="1295400"/>
            <a:ext cx="7848600" cy="5081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194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07"/>
          <a:stretch/>
        </p:blipFill>
        <p:spPr bwMode="auto">
          <a:xfrm>
            <a:off x="228600" y="1142999"/>
            <a:ext cx="8305800" cy="5458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169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Voltage 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A716-2297-49D5-94EA-93F48EDF1368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24" t="21306" r="14562" b="7904"/>
          <a:stretch/>
        </p:blipFill>
        <p:spPr bwMode="auto">
          <a:xfrm>
            <a:off x="457200" y="1066800"/>
            <a:ext cx="8213324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7114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1725-9DCB-47BD-9753-98FDE7C40633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381000" y="5657671"/>
            <a:ext cx="8001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An </a:t>
            </a:r>
            <a:r>
              <a:rPr lang="en-US" altLang="en-US" dirty="0">
                <a:cs typeface="Times New Roman" pitchFamily="18" charset="0"/>
              </a:rPr>
              <a:t>NMOS transistor with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&gt;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t</a:t>
            </a:r>
            <a:r>
              <a:rPr lang="en-US" altLang="en-US" baseline="-30000" dirty="0">
                <a:cs typeface="Times New Roman" pitchFamily="18" charset="0"/>
              </a:rPr>
              <a:t> </a:t>
            </a:r>
            <a:r>
              <a:rPr lang="en-US" altLang="en-US" dirty="0">
                <a:cs typeface="Times New Roman" pitchFamily="18" charset="0"/>
              </a:rPr>
              <a:t>and with a small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applied.  The device acts as a </a:t>
            </a:r>
            <a:r>
              <a:rPr lang="en-US" altLang="en-US" dirty="0" smtClean="0">
                <a:cs typeface="Times New Roman" pitchFamily="18" charset="0"/>
              </a:rPr>
              <a:t>resistor </a:t>
            </a:r>
            <a:r>
              <a:rPr lang="en-US" altLang="en-US" dirty="0">
                <a:cs typeface="Times New Roman" pitchFamily="18" charset="0"/>
              </a:rPr>
              <a:t>whose value is determined by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. </a:t>
            </a:r>
            <a:r>
              <a:rPr lang="en-US" altLang="en-US" dirty="0" smtClean="0">
                <a:cs typeface="Times New Roman" pitchFamily="18" charset="0"/>
              </a:rPr>
              <a:t>Specifically</a:t>
            </a:r>
            <a:r>
              <a:rPr lang="en-US" altLang="en-US" dirty="0">
                <a:cs typeface="Times New Roman" pitchFamily="18" charset="0"/>
              </a:rPr>
              <a:t>, the channel </a:t>
            </a:r>
            <a:r>
              <a:rPr lang="en-US" altLang="en-US" dirty="0" smtClean="0">
                <a:cs typeface="Times New Roman" pitchFamily="18" charset="0"/>
              </a:rPr>
              <a:t>resistance </a:t>
            </a:r>
            <a:r>
              <a:rPr lang="en-US" altLang="en-US" dirty="0">
                <a:cs typeface="Times New Roman" pitchFamily="18" charset="0"/>
              </a:rPr>
              <a:t>is proportional to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-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t</a:t>
            </a:r>
            <a:r>
              <a:rPr lang="en-US" altLang="en-US" dirty="0">
                <a:cs typeface="Times New Roman" pitchFamily="18" charset="0"/>
              </a:rPr>
              <a:t>, and this </a:t>
            </a:r>
            <a:r>
              <a:rPr lang="en-US" altLang="en-US" i="1" dirty="0" err="1">
                <a:cs typeface="Times New Roman" pitchFamily="18" charset="0"/>
              </a:rPr>
              <a:t>i</a:t>
            </a:r>
            <a:r>
              <a:rPr lang="en-US" altLang="en-US" i="1" baseline="-30000" dirty="0" err="1">
                <a:cs typeface="Times New Roman" pitchFamily="18" charset="0"/>
              </a:rPr>
              <a:t>D</a:t>
            </a:r>
            <a:r>
              <a:rPr lang="en-US" altLang="en-US" dirty="0">
                <a:cs typeface="Times New Roman" pitchFamily="18" charset="0"/>
              </a:rPr>
              <a:t> is proportional to (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- </a:t>
            </a:r>
            <a:r>
              <a:rPr lang="en-US" altLang="en-US" i="1" dirty="0" err="1">
                <a:cs typeface="Times New Roman" pitchFamily="18" charset="0"/>
              </a:rPr>
              <a:t>Vt</a:t>
            </a:r>
            <a:r>
              <a:rPr lang="en-US" altLang="en-US" dirty="0">
                <a:cs typeface="Times New Roman" pitchFamily="18" charset="0"/>
              </a:rPr>
              <a:t>)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.  </a:t>
            </a:r>
            <a:br>
              <a:rPr lang="en-US" altLang="en-US" dirty="0">
                <a:cs typeface="Times New Roman" pitchFamily="18" charset="0"/>
              </a:rPr>
            </a:br>
            <a:endParaRPr lang="en-US" altLang="en-US" dirty="0"/>
          </a:p>
        </p:txBody>
      </p:sp>
      <p:pic>
        <p:nvPicPr>
          <p:cNvPr id="5" name="Picture 3" descr="8212n05_0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524000"/>
            <a:ext cx="5943600" cy="410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nk 7"/>
          <p:cNvPicPr>
            <a:picLocks noRot="1" noChangeAspect="1" noEditPoints="1" noChangeArrowheads="1" noChangeShapeType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99038" y="3689350"/>
            <a:ext cx="1358900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nk 8"/>
          <p:cNvPicPr>
            <a:picLocks noRot="1" noChangeAspect="1" noEditPoints="1" noChangeArrowheads="1" noChangeShapeType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86163" y="3208338"/>
            <a:ext cx="87312" cy="3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nk 9"/>
          <p:cNvPicPr>
            <a:picLocks noRot="1" noChangeAspect="1" noEditPoints="1" noChangeArrowheads="1" noChangeShapeType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51263" y="3208338"/>
            <a:ext cx="87312" cy="39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nk 10"/>
          <p:cNvPicPr>
            <a:picLocks noRot="1" noChangeAspect="1" noEditPoints="1" noChangeArrowheads="1" noChangeShapeType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924300" y="3214688"/>
            <a:ext cx="95250" cy="3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nk 11"/>
          <p:cNvPicPr>
            <a:picLocks noRot="1" noChangeAspect="1" noEditPoints="1" noChangeArrowheads="1" noChangeShapeType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121150" y="3214688"/>
            <a:ext cx="106363" cy="3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nk 12"/>
          <p:cNvPicPr>
            <a:picLocks noRot="1" noChangeAspect="1" noEditPoints="1" noChangeArrowheads="1" noChangeShapeType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322763" y="3209925"/>
            <a:ext cx="88900" cy="3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Applying small VDS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4864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Effective gate voltage (V</a:t>
            </a:r>
            <a:r>
              <a:rPr lang="en-US" sz="1400" dirty="0" smtClean="0"/>
              <a:t>GS</a:t>
            </a:r>
            <a:r>
              <a:rPr lang="en-US" sz="2000" dirty="0" smtClean="0"/>
              <a:t>-</a:t>
            </a:r>
            <a:r>
              <a:rPr lang="en-US" sz="2000" dirty="0" err="1" smtClean="0"/>
              <a:t>Vt</a:t>
            </a:r>
            <a:r>
              <a:rPr lang="en-US" sz="2000" dirty="0" smtClean="0"/>
              <a:t>)    increase in channel conductance or depth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MOSFET operates as linear resistor, </a:t>
            </a:r>
          </a:p>
          <a:p>
            <a:pPr>
              <a:buNone/>
            </a:pPr>
            <a:r>
              <a:rPr lang="en-US" sz="2000" dirty="0" smtClean="0"/>
              <a:t>	which is controlled by V</a:t>
            </a:r>
            <a:r>
              <a:rPr lang="en-US" sz="1400" dirty="0" smtClean="0"/>
              <a:t>GS</a:t>
            </a:r>
            <a:r>
              <a:rPr lang="en-US" sz="2000" dirty="0" smtClean="0"/>
              <a:t>, </a:t>
            </a:r>
          </a:p>
          <a:p>
            <a:pPr>
              <a:buNone/>
            </a:pPr>
            <a:r>
              <a:rPr lang="en-US" sz="2000" dirty="0" smtClean="0"/>
              <a:t>	resistance is infinite for VGS ≤ </a:t>
            </a:r>
            <a:r>
              <a:rPr lang="en-US" sz="2000" dirty="0" err="1" smtClean="0"/>
              <a:t>Vt</a:t>
            </a:r>
            <a:r>
              <a:rPr lang="en-US" sz="2000" dirty="0" smtClean="0"/>
              <a:t> </a:t>
            </a:r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3742-8C79-4E0E-83B9-F572A9AFAE2E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3962400" y="1143000"/>
            <a:ext cx="76200" cy="3048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0" y="1600201"/>
            <a:ext cx="3277328" cy="2285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24400" y="3508938"/>
            <a:ext cx="4114800" cy="2815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VDS is increased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4864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From source to drain voltage increases from 0 ~ V</a:t>
            </a:r>
            <a:r>
              <a:rPr lang="en-US" sz="1400" dirty="0" smtClean="0"/>
              <a:t>DS</a:t>
            </a:r>
          </a:p>
          <a:p>
            <a:r>
              <a:rPr lang="en-US" sz="2000" dirty="0" smtClean="0"/>
              <a:t>Voltage decreases along the channel from V</a:t>
            </a:r>
            <a:r>
              <a:rPr lang="en-US" sz="1400" dirty="0" smtClean="0"/>
              <a:t>GS</a:t>
            </a:r>
            <a:r>
              <a:rPr lang="en-US" sz="2000" dirty="0" smtClean="0"/>
              <a:t> to V</a:t>
            </a:r>
            <a:r>
              <a:rPr lang="en-US" sz="1400" dirty="0" smtClean="0"/>
              <a:t>GS</a:t>
            </a:r>
            <a:r>
              <a:rPr lang="en-US" sz="2000" dirty="0" smtClean="0"/>
              <a:t>-V</a:t>
            </a:r>
            <a:r>
              <a:rPr lang="en-US" sz="1400" dirty="0" smtClean="0"/>
              <a:t>DS</a:t>
            </a:r>
          </a:p>
          <a:p>
            <a:r>
              <a:rPr lang="en-US" sz="2000" dirty="0" smtClean="0"/>
              <a:t>The channel depth depends on this voltage, channel is not uniform rather tapered</a:t>
            </a:r>
          </a:p>
          <a:p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5A5B2-3809-49C7-B121-2B2DE7F2ACCF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0" y="2236922"/>
            <a:ext cx="4267200" cy="3249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609600" y="5638800"/>
            <a:ext cx="77724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US" altLang="en-US" dirty="0" smtClean="0">
                <a:cs typeface="Times New Roman" pitchFamily="18" charset="0"/>
              </a:rPr>
              <a:t>Operation </a:t>
            </a:r>
            <a:r>
              <a:rPr lang="en-US" altLang="en-US" dirty="0">
                <a:cs typeface="Times New Roman" pitchFamily="18" charset="0"/>
              </a:rPr>
              <a:t>of the enhancement NMOS transistor as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is increased.  </a:t>
            </a:r>
            <a:br>
              <a:rPr lang="en-US" altLang="en-US" dirty="0">
                <a:cs typeface="Times New Roman" pitchFamily="18" charset="0"/>
              </a:rPr>
            </a:br>
            <a:r>
              <a:rPr lang="en-US" altLang="en-US" dirty="0">
                <a:cs typeface="Times New Roman" pitchFamily="18" charset="0"/>
              </a:rPr>
              <a:t>The induced channel acquires a tapered shape and its resistance increases as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DS</a:t>
            </a:r>
            <a:r>
              <a:rPr lang="en-US" altLang="en-US" dirty="0">
                <a:cs typeface="Times New Roman" pitchFamily="18" charset="0"/>
              </a:rPr>
              <a:t> </a:t>
            </a:r>
            <a:br>
              <a:rPr lang="en-US" altLang="en-US" dirty="0">
                <a:cs typeface="Times New Roman" pitchFamily="18" charset="0"/>
              </a:rPr>
            </a:br>
            <a:r>
              <a:rPr lang="en-US" altLang="en-US" dirty="0">
                <a:cs typeface="Times New Roman" pitchFamily="18" charset="0"/>
              </a:rPr>
              <a:t>is increased.  Here, </a:t>
            </a:r>
            <a:r>
              <a:rPr lang="en-US" altLang="en-US" i="1" dirty="0" err="1">
                <a:cs typeface="Times New Roman" pitchFamily="18" charset="0"/>
              </a:rPr>
              <a:t>v</a:t>
            </a:r>
            <a:r>
              <a:rPr lang="en-US" altLang="en-US" i="1" baseline="-30000" dirty="0" err="1">
                <a:cs typeface="Times New Roman" pitchFamily="18" charset="0"/>
              </a:rPr>
              <a:t>GS</a:t>
            </a:r>
            <a:r>
              <a:rPr lang="en-US" altLang="en-US" dirty="0">
                <a:cs typeface="Times New Roman" pitchFamily="18" charset="0"/>
              </a:rPr>
              <a:t> is kept constant at a value &gt; </a:t>
            </a:r>
            <a:r>
              <a:rPr lang="en-US" altLang="en-US" i="1" dirty="0">
                <a:cs typeface="Times New Roman" pitchFamily="18" charset="0"/>
              </a:rPr>
              <a:t>V</a:t>
            </a:r>
            <a:r>
              <a:rPr lang="en-US" altLang="en-US" i="1" baseline="-30000" dirty="0">
                <a:cs typeface="Times New Roman" pitchFamily="18" charset="0"/>
              </a:rPr>
              <a:t>t</a:t>
            </a:r>
            <a:r>
              <a:rPr lang="en-US" altLang="en-US" dirty="0">
                <a:cs typeface="Times New Roman" pitchFamily="18" charset="0"/>
              </a:rPr>
              <a:t>.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/>
              <a:t>I</a:t>
            </a:r>
            <a:r>
              <a:rPr lang="en-US" sz="2000" dirty="0" smtClean="0"/>
              <a:t>D</a:t>
            </a:r>
            <a:r>
              <a:rPr lang="en-US" sz="3200" dirty="0" smtClean="0"/>
              <a:t> VS V</a:t>
            </a:r>
            <a:r>
              <a:rPr lang="en-US" sz="2000" dirty="0" smtClean="0"/>
              <a:t>DS</a:t>
            </a:r>
            <a:r>
              <a:rPr lang="en-US" sz="3200" dirty="0" smtClean="0"/>
              <a:t> with V</a:t>
            </a:r>
            <a:r>
              <a:rPr lang="en-US" sz="2000" dirty="0" smtClean="0"/>
              <a:t>GS</a:t>
            </a:r>
            <a:r>
              <a:rPr lang="en-US" sz="3200" dirty="0" smtClean="0"/>
              <a:t> &gt; </a:t>
            </a:r>
            <a:r>
              <a:rPr lang="en-US" sz="3200" dirty="0" err="1" smtClean="0"/>
              <a:t>V</a:t>
            </a:r>
            <a:r>
              <a:rPr lang="en-US" sz="2000" dirty="0" err="1" smtClean="0"/>
              <a:t>t</a:t>
            </a:r>
            <a:endParaRPr lang="en-US" sz="2000" dirty="0"/>
          </a:p>
        </p:txBody>
      </p:sp>
      <p:sp>
        <p:nvSpPr>
          <p:cNvPr id="44" name="Date Placeholder 4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8B5F0-C185-4D43-9D44-765D114EA9E9}" type="datetime1">
              <a:rPr lang="en-US" smtClean="0"/>
              <a:pPr/>
              <a:t>9/22/2021</a:t>
            </a:fld>
            <a:endParaRPr lang="en-US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6BB96-5652-4C9A-BCBF-69367C23CA7C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524000"/>
            <a:ext cx="7432918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2005</TotalTime>
  <Words>706</Words>
  <Application>Microsoft Office PowerPoint</Application>
  <PresentationFormat>On-screen Show (4:3)</PresentationFormat>
  <Paragraphs>222</Paragraphs>
  <Slides>55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PowerPoint Presentation</vt:lpstr>
      <vt:lpstr>FET Types</vt:lpstr>
      <vt:lpstr>Enhancement Type n-channel MOSFET Structure</vt:lpstr>
      <vt:lpstr>Applying gate volatge (VGS)</vt:lpstr>
      <vt:lpstr>Small VGS</vt:lpstr>
      <vt:lpstr>PowerPoint Presentation</vt:lpstr>
      <vt:lpstr>Applying small VDS</vt:lpstr>
      <vt:lpstr>VDS is increased</vt:lpstr>
      <vt:lpstr>ID VS VDS with VGS &gt; Vt</vt:lpstr>
      <vt:lpstr>Derivation of the iD vs. vDS characteristic</vt:lpstr>
      <vt:lpstr>nMOS equations</vt:lpstr>
      <vt:lpstr>nMOS equation</vt:lpstr>
      <vt:lpstr>Transfer characteristics of p-Channel enhancement type MOSFET</vt:lpstr>
      <vt:lpstr> Zooming in the output characteristics  </vt:lpstr>
      <vt:lpstr>nMOS in saturation: iD vs. vGS</vt:lpstr>
      <vt:lpstr>channel length modulation</vt:lpstr>
      <vt:lpstr>Complementary MOS or CMOS</vt:lpstr>
      <vt:lpstr>Transfer characteristics of p-Channel enhancement type MOSFET</vt:lpstr>
      <vt:lpstr>Symbols</vt:lpstr>
      <vt:lpstr>Equations</vt:lpstr>
      <vt:lpstr>How to solve MOS circuit</vt:lpstr>
      <vt:lpstr>Small Signal Analysis</vt:lpstr>
      <vt:lpstr>Small Signal Analysis</vt:lpstr>
      <vt:lpstr>Total Component Analysis (DC + AC)</vt:lpstr>
      <vt:lpstr>Total component Analysis</vt:lpstr>
      <vt:lpstr>Total component Analysis</vt:lpstr>
      <vt:lpstr>PowerPoint Presentation</vt:lpstr>
      <vt:lpstr>Small Signal Model</vt:lpstr>
      <vt:lpstr>Problem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LTSpice Simulations</vt:lpstr>
      <vt:lpstr>How to set NMOS parameters (Vtn, Kp)</vt:lpstr>
      <vt:lpstr>How to set NMOS parameters (Vtn, Kp)</vt:lpstr>
      <vt:lpstr>DC Analysis</vt:lpstr>
      <vt:lpstr>DC Analysis</vt:lpstr>
      <vt:lpstr>DC Analysis</vt:lpstr>
      <vt:lpstr>DC Analysis</vt:lpstr>
      <vt:lpstr>DC Analysis</vt:lpstr>
      <vt:lpstr>DC Analysis</vt:lpstr>
      <vt:lpstr>DC Analysis</vt:lpstr>
      <vt:lpstr>DC Analysis</vt:lpstr>
      <vt:lpstr>AC Analysis</vt:lpstr>
      <vt:lpstr>AC Analysis</vt:lpstr>
      <vt:lpstr>AC Analysis</vt:lpstr>
      <vt:lpstr>AC Analysis</vt:lpstr>
      <vt:lpstr>Peak value of the Vin</vt:lpstr>
      <vt:lpstr>Peak Value of Vout</vt:lpstr>
      <vt:lpstr>Voltage gain</vt:lpstr>
      <vt:lpstr>Voltage Gain</vt:lpstr>
      <vt:lpstr>Voltage Gain</vt:lpstr>
    </vt:vector>
  </TitlesOfParts>
  <Company>Deftones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MOSFET</dc:title>
  <dc:creator>safi</dc:creator>
  <cp:lastModifiedBy>ASUS</cp:lastModifiedBy>
  <cp:revision>175</cp:revision>
  <dcterms:created xsi:type="dcterms:W3CDTF">2014-04-09T05:36:08Z</dcterms:created>
  <dcterms:modified xsi:type="dcterms:W3CDTF">2021-09-22T03:51:51Z</dcterms:modified>
</cp:coreProperties>
</file>

<file path=docProps/thumbnail.jpeg>
</file>